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Lst>
  <p:notesMasterIdLst>
    <p:notesMasterId r:id="rId25"/>
  </p:notesMasterIdLst>
  <p:sldIdLst>
    <p:sldId id="257" r:id="rId4"/>
    <p:sldId id="396" r:id="rId5"/>
    <p:sldId id="412" r:id="rId6"/>
    <p:sldId id="438" r:id="rId7"/>
    <p:sldId id="294" r:id="rId8"/>
    <p:sldId id="291" r:id="rId9"/>
    <p:sldId id="292" r:id="rId10"/>
    <p:sldId id="293" r:id="rId11"/>
    <p:sldId id="295" r:id="rId12"/>
    <p:sldId id="269" r:id="rId13"/>
    <p:sldId id="259" r:id="rId14"/>
    <p:sldId id="451" r:id="rId15"/>
    <p:sldId id="450" r:id="rId16"/>
    <p:sldId id="444" r:id="rId17"/>
    <p:sldId id="449" r:id="rId18"/>
    <p:sldId id="441" r:id="rId19"/>
    <p:sldId id="453" r:id="rId20"/>
    <p:sldId id="446" r:id="rId21"/>
    <p:sldId id="447" r:id="rId22"/>
    <p:sldId id="448" r:id="rId23"/>
    <p:sldId id="454"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60"/>
  </p:normalViewPr>
  <p:slideViewPr>
    <p:cSldViewPr snapToGrid="0">
      <p:cViewPr varScale="1">
        <p:scale>
          <a:sx n="91" d="100"/>
          <a:sy n="91" d="100"/>
        </p:scale>
        <p:origin x="274" y="58"/>
      </p:cViewPr>
      <p:guideLst/>
    </p:cSldViewPr>
  </p:slideViewPr>
  <p:notesTextViewPr>
    <p:cViewPr>
      <p:scale>
        <a:sx n="1" d="1"/>
        <a:sy n="1" d="1"/>
      </p:scale>
      <p:origin x="0" y="0"/>
    </p:cViewPr>
  </p:notesTextViewPr>
  <p:sorterViewPr>
    <p:cViewPr>
      <p:scale>
        <a:sx n="100" d="100"/>
        <a:sy n="100" d="100"/>
      </p:scale>
      <p:origin x="0" y="-373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Всего</c:v>
                </c:pt>
              </c:strCache>
            </c:strRef>
          </c:tx>
          <c:invertIfNegative val="0"/>
          <c:dLbls>
            <c:spPr>
              <a:noFill/>
              <a:ln>
                <a:noFill/>
              </a:ln>
              <a:effectLst/>
            </c:spPr>
            <c:txPr>
              <a:bodyPr wrap="square" lIns="38100" tIns="19050" rIns="38100" bIns="19050" anchor="ctr">
                <a:spAutoFit/>
              </a:bodyPr>
              <a:lstStyle/>
              <a:p>
                <a:pPr>
                  <a:defRPr sz="1400" b="0">
                    <a:solidFill>
                      <a:srgbClr val="002060"/>
                    </a:solidFill>
                    <a:latin typeface="Arial" panose="020B0604020202020204" pitchFamily="34" charset="0"/>
                    <a:cs typeface="Arial" panose="020B0604020202020204" pitchFamily="34"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Лист1!$A$2:$A$5</c:f>
              <c:strCache>
                <c:ptCount val="4"/>
                <c:pt idx="0">
                  <c:v>2020 год</c:v>
                </c:pt>
                <c:pt idx="1">
                  <c:v>2021 год</c:v>
                </c:pt>
                <c:pt idx="2">
                  <c:v>2022 год</c:v>
                </c:pt>
                <c:pt idx="3">
                  <c:v>2023 год</c:v>
                </c:pt>
              </c:strCache>
            </c:strRef>
          </c:cat>
          <c:val>
            <c:numRef>
              <c:f>Лист1!$B$2:$B$5</c:f>
              <c:numCache>
                <c:formatCode>General</c:formatCode>
                <c:ptCount val="4"/>
                <c:pt idx="0">
                  <c:v>1744</c:v>
                </c:pt>
                <c:pt idx="1">
                  <c:v>5441</c:v>
                </c:pt>
                <c:pt idx="2">
                  <c:v>5946</c:v>
                </c:pt>
                <c:pt idx="3">
                  <c:v>5623</c:v>
                </c:pt>
              </c:numCache>
            </c:numRef>
          </c:val>
          <c:extLst>
            <c:ext xmlns:c16="http://schemas.microsoft.com/office/drawing/2014/chart" uri="{C3380CC4-5D6E-409C-BE32-E72D297353CC}">
              <c16:uniqueId val="{00000000-763A-48DF-9A1A-EDF699A56828}"/>
            </c:ext>
          </c:extLst>
        </c:ser>
        <c:ser>
          <c:idx val="1"/>
          <c:order val="1"/>
          <c:tx>
            <c:strRef>
              <c:f>Лист1!$C$1</c:f>
              <c:strCache>
                <c:ptCount val="1"/>
                <c:pt idx="0">
                  <c:v>С использованием Интернет</c:v>
                </c:pt>
              </c:strCache>
            </c:strRef>
          </c:tx>
          <c:invertIfNegative val="0"/>
          <c:dLbls>
            <c:spPr>
              <a:noFill/>
              <a:ln>
                <a:noFill/>
              </a:ln>
              <a:effectLst/>
            </c:spPr>
            <c:txPr>
              <a:bodyPr wrap="square" lIns="38100" tIns="19050" rIns="38100" bIns="19050" anchor="ctr">
                <a:spAutoFit/>
              </a:bodyPr>
              <a:lstStyle/>
              <a:p>
                <a:pPr>
                  <a:defRPr sz="1100" b="0">
                    <a:solidFill>
                      <a:srgbClr val="002060"/>
                    </a:solidFill>
                    <a:latin typeface="Arial" panose="020B0604020202020204" pitchFamily="34" charset="0"/>
                    <a:cs typeface="Arial" panose="020B0604020202020204" pitchFamily="34"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Лист1!$A$2:$A$5</c:f>
              <c:strCache>
                <c:ptCount val="4"/>
                <c:pt idx="0">
                  <c:v>2020 год</c:v>
                </c:pt>
                <c:pt idx="1">
                  <c:v>2021 год</c:v>
                </c:pt>
                <c:pt idx="2">
                  <c:v>2022 год</c:v>
                </c:pt>
                <c:pt idx="3">
                  <c:v>2023 год</c:v>
                </c:pt>
              </c:strCache>
            </c:strRef>
          </c:cat>
          <c:val>
            <c:numRef>
              <c:f>Лист1!$C$2:$C$5</c:f>
              <c:numCache>
                <c:formatCode>General</c:formatCode>
                <c:ptCount val="4"/>
                <c:pt idx="0">
                  <c:v>724</c:v>
                </c:pt>
                <c:pt idx="1">
                  <c:v>3411</c:v>
                </c:pt>
                <c:pt idx="2">
                  <c:v>4231</c:v>
                </c:pt>
                <c:pt idx="3">
                  <c:v>4018</c:v>
                </c:pt>
              </c:numCache>
            </c:numRef>
          </c:val>
          <c:extLst>
            <c:ext xmlns:c16="http://schemas.microsoft.com/office/drawing/2014/chart" uri="{C3380CC4-5D6E-409C-BE32-E72D297353CC}">
              <c16:uniqueId val="{00000001-763A-48DF-9A1A-EDF699A56828}"/>
            </c:ext>
          </c:extLst>
        </c:ser>
        <c:dLbls>
          <c:showLegendKey val="0"/>
          <c:showVal val="0"/>
          <c:showCatName val="0"/>
          <c:showSerName val="0"/>
          <c:showPercent val="0"/>
          <c:showBubbleSize val="0"/>
        </c:dLbls>
        <c:gapWidth val="150"/>
        <c:axId val="244414560"/>
        <c:axId val="244409856"/>
      </c:barChart>
      <c:catAx>
        <c:axId val="244414560"/>
        <c:scaling>
          <c:orientation val="minMax"/>
        </c:scaling>
        <c:delete val="0"/>
        <c:axPos val="b"/>
        <c:numFmt formatCode="General" sourceLinked="0"/>
        <c:majorTickMark val="out"/>
        <c:minorTickMark val="none"/>
        <c:tickLblPos val="nextTo"/>
        <c:txPr>
          <a:bodyPr/>
          <a:lstStyle/>
          <a:p>
            <a:pPr>
              <a:defRPr sz="1400" b="0">
                <a:solidFill>
                  <a:srgbClr val="002060"/>
                </a:solidFill>
                <a:latin typeface="Arial" panose="020B0604020202020204" pitchFamily="34" charset="0"/>
                <a:cs typeface="Arial" panose="020B0604020202020204" pitchFamily="34" charset="0"/>
              </a:defRPr>
            </a:pPr>
            <a:endParaRPr lang="ru-RU"/>
          </a:p>
        </c:txPr>
        <c:crossAx val="244409856"/>
        <c:crosses val="autoZero"/>
        <c:auto val="1"/>
        <c:lblAlgn val="ctr"/>
        <c:lblOffset val="100"/>
        <c:noMultiLvlLbl val="0"/>
      </c:catAx>
      <c:valAx>
        <c:axId val="244409856"/>
        <c:scaling>
          <c:orientation val="minMax"/>
        </c:scaling>
        <c:delete val="0"/>
        <c:axPos val="l"/>
        <c:majorGridlines/>
        <c:numFmt formatCode="General" sourceLinked="1"/>
        <c:majorTickMark val="out"/>
        <c:minorTickMark val="none"/>
        <c:tickLblPos val="nextTo"/>
        <c:txPr>
          <a:bodyPr/>
          <a:lstStyle/>
          <a:p>
            <a:pPr>
              <a:defRPr sz="1400" b="0">
                <a:solidFill>
                  <a:srgbClr val="002060"/>
                </a:solidFill>
                <a:latin typeface="Arial" panose="020B0604020202020204" pitchFamily="34" charset="0"/>
                <a:cs typeface="Arial" panose="020B0604020202020204" pitchFamily="34" charset="0"/>
              </a:defRPr>
            </a:pPr>
            <a:endParaRPr lang="ru-RU"/>
          </a:p>
        </c:txPr>
        <c:crossAx val="244414560"/>
        <c:crosses val="autoZero"/>
        <c:crossBetween val="between"/>
      </c:valAx>
    </c:plotArea>
    <c:legend>
      <c:legendPos val="r"/>
      <c:overlay val="0"/>
      <c:txPr>
        <a:bodyPr/>
        <a:lstStyle/>
        <a:p>
          <a:pPr>
            <a:defRPr sz="1400">
              <a:solidFill>
                <a:srgbClr val="002060"/>
              </a:solidFill>
              <a:latin typeface="Arial" panose="020B0604020202020204" pitchFamily="34" charset="0"/>
              <a:cs typeface="Arial" panose="020B0604020202020204" pitchFamily="34" charset="0"/>
            </a:defRPr>
          </a:pPr>
          <a:endParaRPr lang="ru-RU"/>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3463D4-CA29-4FF0-8ACE-34D45193A17D}" type="datetimeFigureOut">
              <a:rPr lang="ru-RU" smtClean="0"/>
              <a:t>14.06.2024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10A1C-FE35-43A5-9B6D-5322ABCC7AAD}" type="slidenum">
              <a:rPr lang="ru-RU" smtClean="0"/>
              <a:t>‹#›</a:t>
            </a:fld>
            <a:endParaRPr lang="ru-RU"/>
          </a:p>
        </p:txBody>
      </p:sp>
    </p:spTree>
    <p:extLst>
      <p:ext uri="{BB962C8B-B14F-4D97-AF65-F5344CB8AC3E}">
        <p14:creationId xmlns:p14="http://schemas.microsoft.com/office/powerpoint/2010/main" val="176250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4A510A1C-FE35-43A5-9B6D-5322ABCC7AAD}" type="slidenum">
              <a:rPr lang="ru-RU" smtClean="0"/>
              <a:t>2</a:t>
            </a:fld>
            <a:endParaRPr lang="ru-RU"/>
          </a:p>
        </p:txBody>
      </p:sp>
    </p:spTree>
    <p:extLst>
      <p:ext uri="{BB962C8B-B14F-4D97-AF65-F5344CB8AC3E}">
        <p14:creationId xmlns:p14="http://schemas.microsoft.com/office/powerpoint/2010/main" val="4226905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CAAE8F-47C6-8383-774E-0EFC5F9D028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EA6AFF6E-7BF0-699A-9E7E-8F0954C6C6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1BC559FA-57C5-4830-9D11-C05F6E9BAFD4}"/>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5" name="Нижний колонтитул 4">
            <a:extLst>
              <a:ext uri="{FF2B5EF4-FFF2-40B4-BE49-F238E27FC236}">
                <a16:creationId xmlns:a16="http://schemas.microsoft.com/office/drawing/2014/main" id="{347BC772-DE10-6984-AA9E-D533995ADA2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79D82EF-BCA1-89A6-75CC-869239AA53F5}"/>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2169918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3F1F7B-23A5-E236-BB1C-E36FE280EB2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ADDE7E8-EB6E-33F1-72BD-0BAD203ED99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38D4E5E-B23C-9770-983C-B8E5E967164D}"/>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5" name="Нижний колонтитул 4">
            <a:extLst>
              <a:ext uri="{FF2B5EF4-FFF2-40B4-BE49-F238E27FC236}">
                <a16:creationId xmlns:a16="http://schemas.microsoft.com/office/drawing/2014/main" id="{587EF8C9-B9EF-0ED2-117E-3964F8E9218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244F97E-5AE5-F702-07BA-83AE4ED421C9}"/>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54026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81BE42-F2D1-F1DE-7073-22DEABE65DF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E6371AA-FF51-E57E-0F16-2EEFB4306D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F02EA922-958C-2CAA-23CA-F2DD67DCB357}"/>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5" name="Нижний колонтитул 4">
            <a:extLst>
              <a:ext uri="{FF2B5EF4-FFF2-40B4-BE49-F238E27FC236}">
                <a16:creationId xmlns:a16="http://schemas.microsoft.com/office/drawing/2014/main" id="{1D13F10E-BE42-93B1-2BF2-E4726076CD9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E1CE3B6-85EE-D0AD-91F1-6C432C1202E5}"/>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3071855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C437B3-1F0A-C51E-6276-4A6594A5948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F2A2FB1-0F0E-3F8F-DEC5-E029A5561BB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BF03264-7F4D-2ED2-0F9D-18EE36F2928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E975EC4-C405-B505-E490-DC2188BF3421}"/>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6" name="Нижний колонтитул 5">
            <a:extLst>
              <a:ext uri="{FF2B5EF4-FFF2-40B4-BE49-F238E27FC236}">
                <a16:creationId xmlns:a16="http://schemas.microsoft.com/office/drawing/2014/main" id="{E5035615-F646-2F3E-C73B-8DBCA4D4891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17F28BD-0B77-FA95-C349-14C2BB5FA70E}"/>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2351871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7931A5-6358-122E-2B95-C7A86D7C9B1A}"/>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02EEB79-7260-5E77-9726-69EC06D31B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6226CCC-2A97-7ECB-59F8-A2292C7EB16C}"/>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4B740017-F33F-251A-D065-9AF87E8699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D7484C4-645A-2B8F-3E09-EA9BAEE7DC2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77D31B3-6390-98CE-211A-4EA2273E0921}"/>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8" name="Нижний колонтитул 7">
            <a:extLst>
              <a:ext uri="{FF2B5EF4-FFF2-40B4-BE49-F238E27FC236}">
                <a16:creationId xmlns:a16="http://schemas.microsoft.com/office/drawing/2014/main" id="{0B42EE1D-AF4D-63C0-3782-1B8B6E8B14B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1CF83F41-AA6A-D4D8-17AF-B8F40B7F28BB}"/>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361394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C721A7-E6C1-08F0-137E-A2CF04D4386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9026BDC8-0959-53B1-6FFD-2D825115D3DD}"/>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4" name="Нижний колонтитул 3">
            <a:extLst>
              <a:ext uri="{FF2B5EF4-FFF2-40B4-BE49-F238E27FC236}">
                <a16:creationId xmlns:a16="http://schemas.microsoft.com/office/drawing/2014/main" id="{36AD58F9-4580-76E4-DA1C-B1621018BFE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BE7AC3E-53B0-5F61-3360-7714D518271F}"/>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3221635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D28A0E3-74CF-10FE-3EB8-36028E74F061}"/>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3" name="Нижний колонтитул 2">
            <a:extLst>
              <a:ext uri="{FF2B5EF4-FFF2-40B4-BE49-F238E27FC236}">
                <a16:creationId xmlns:a16="http://schemas.microsoft.com/office/drawing/2014/main" id="{080AF933-21E7-F016-CF43-474362298A1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15F9BBB-6159-B6F8-6CD9-537A8916B538}"/>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2721813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3B1E6A-B963-CF54-E334-EB1E42FB525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2C7518DE-65B2-62CD-9CF9-6F09D8CA18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0981D55-AD80-53A3-7428-B481DB19B0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A0DCB28-0AEB-AFDA-6986-D228E69D2B51}"/>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6" name="Нижний колонтитул 5">
            <a:extLst>
              <a:ext uri="{FF2B5EF4-FFF2-40B4-BE49-F238E27FC236}">
                <a16:creationId xmlns:a16="http://schemas.microsoft.com/office/drawing/2014/main" id="{65FE6316-1AA3-120C-4C29-FB6C70614DC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6F1CF7-9065-6B75-0691-F261ED825C64}"/>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1734034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F0DF5B-2562-08FF-C9B4-782CCDA0911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8D1DAAFA-EAF5-D235-3CF0-79AA548AC1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B05B96D2-5342-BF30-0551-A8486C1A11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BED7804-2D3E-0B72-FB9D-84051BB0CD49}"/>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6" name="Нижний колонтитул 5">
            <a:extLst>
              <a:ext uri="{FF2B5EF4-FFF2-40B4-BE49-F238E27FC236}">
                <a16:creationId xmlns:a16="http://schemas.microsoft.com/office/drawing/2014/main" id="{FAAC8476-84B0-2C62-2D05-0C3488DE4BC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435AE38-5470-CAE9-475E-0F5598CEC64A}"/>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969551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64FE9B-7BDA-B1A3-322C-7462753C161B}"/>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4434DFA-955B-6BC9-C152-95885F97AF94}"/>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E038C44-00E2-A55D-61D6-8431422BE59B}"/>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5" name="Нижний колонтитул 4">
            <a:extLst>
              <a:ext uri="{FF2B5EF4-FFF2-40B4-BE49-F238E27FC236}">
                <a16:creationId xmlns:a16="http://schemas.microsoft.com/office/drawing/2014/main" id="{8181BE15-9E0F-48A9-4A96-6FD9B2D6BAB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10FBDC7-1AA2-A6E2-87C8-4B4A1531B3ED}"/>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1474148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7409A73C-A731-E120-80CB-7F56BFF515C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41288F7-6BD2-5F76-1941-7B64CF8DC69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DBAA947-6D42-8399-89D2-C18E0E4915AE}"/>
              </a:ext>
            </a:extLst>
          </p:cNvPr>
          <p:cNvSpPr>
            <a:spLocks noGrp="1"/>
          </p:cNvSpPr>
          <p:nvPr>
            <p:ph type="dt" sz="half" idx="10"/>
          </p:nvPr>
        </p:nvSpPr>
        <p:spPr/>
        <p:txBody>
          <a:bodyPr/>
          <a:lstStyle/>
          <a:p>
            <a:fld id="{EE6F097D-3104-4C07-B075-86A3844EC9D0}" type="datetimeFigureOut">
              <a:rPr lang="ru-RU" smtClean="0"/>
              <a:t>14.06.2024</a:t>
            </a:fld>
            <a:endParaRPr lang="ru-RU"/>
          </a:p>
        </p:txBody>
      </p:sp>
      <p:sp>
        <p:nvSpPr>
          <p:cNvPr id="5" name="Нижний колонтитул 4">
            <a:extLst>
              <a:ext uri="{FF2B5EF4-FFF2-40B4-BE49-F238E27FC236}">
                <a16:creationId xmlns:a16="http://schemas.microsoft.com/office/drawing/2014/main" id="{797C6ADA-81FD-806E-B1D8-EC10CA81869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EC75364-D101-B473-9093-C378C339CEFE}"/>
              </a:ext>
            </a:extLst>
          </p:cNvPr>
          <p:cNvSpPr>
            <a:spLocks noGrp="1"/>
          </p:cNvSpPr>
          <p:nvPr>
            <p:ph type="sldNum" sz="quarter" idx="12"/>
          </p:nvPr>
        </p:nvSpPr>
        <p:spPr/>
        <p:txBody>
          <a:bodyPr/>
          <a:lstStyle/>
          <a:p>
            <a:fld id="{9CFC9C40-5E76-4125-9E2A-9F70E92853CE}" type="slidenum">
              <a:rPr lang="ru-RU" smtClean="0"/>
              <a:t>‹#›</a:t>
            </a:fld>
            <a:endParaRPr lang="ru-RU"/>
          </a:p>
        </p:txBody>
      </p:sp>
    </p:spTree>
    <p:extLst>
      <p:ext uri="{BB962C8B-B14F-4D97-AF65-F5344CB8AC3E}">
        <p14:creationId xmlns:p14="http://schemas.microsoft.com/office/powerpoint/2010/main" val="492832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4136878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917602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2917309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152623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3796375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2054471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4121547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3645964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2905440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42869821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70A7779-601C-460B-8BE5-56354A02CA57}"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35BA0AC-2A61-458F-9C20-B4729407232F}" type="slidenum">
              <a:rPr lang="ru-RU" smtClean="0"/>
              <a:pPr/>
              <a:t>‹#›</a:t>
            </a:fld>
            <a:endParaRPr lang="ru-RU"/>
          </a:p>
        </p:txBody>
      </p:sp>
    </p:spTree>
    <p:extLst>
      <p:ext uri="{BB962C8B-B14F-4D97-AF65-F5344CB8AC3E}">
        <p14:creationId xmlns:p14="http://schemas.microsoft.com/office/powerpoint/2010/main" val="14688882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30048565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38130281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16454952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8821784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4204074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4279096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17920847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595774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8011242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33968643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92DEE51-1211-4EED-8442-32EAEB31794D}" type="datetimeFigureOut">
              <a:rPr lang="ru-RU" smtClean="0"/>
              <a:pPr/>
              <a:t>14.06.2024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01054B5-0C20-40CF-97D2-2BA92A99BDC1}" type="slidenum">
              <a:rPr lang="ru-RU" smtClean="0"/>
              <a:pPr/>
              <a:t>‹#›</a:t>
            </a:fld>
            <a:endParaRPr lang="ru-RU"/>
          </a:p>
        </p:txBody>
      </p:sp>
    </p:spTree>
    <p:extLst>
      <p:ext uri="{BB962C8B-B14F-4D97-AF65-F5344CB8AC3E}">
        <p14:creationId xmlns:p14="http://schemas.microsoft.com/office/powerpoint/2010/main" val="4285672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F404ED-9DF8-B096-892E-A958A2D938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8CE97C75-9B6C-8506-DB7E-AB02CEBCD4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8DBD17D-42D4-40AA-59EF-DE3F6BB43E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F097D-3104-4C07-B075-86A3844EC9D0}" type="datetimeFigureOut">
              <a:rPr lang="ru-RU" smtClean="0"/>
              <a:t>14.06.2024</a:t>
            </a:fld>
            <a:endParaRPr lang="ru-RU"/>
          </a:p>
        </p:txBody>
      </p:sp>
      <p:sp>
        <p:nvSpPr>
          <p:cNvPr id="5" name="Нижний колонтитул 4">
            <a:extLst>
              <a:ext uri="{FF2B5EF4-FFF2-40B4-BE49-F238E27FC236}">
                <a16:creationId xmlns:a16="http://schemas.microsoft.com/office/drawing/2014/main" id="{5D3A2C2E-574D-75B3-E247-A2C7D5AFF2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1813799A-557A-2A62-D2EB-1FC2181DB6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C9C40-5E76-4125-9E2A-9F70E92853CE}" type="slidenum">
              <a:rPr lang="ru-RU" smtClean="0"/>
              <a:t>‹#›</a:t>
            </a:fld>
            <a:endParaRPr lang="ru-RU"/>
          </a:p>
        </p:txBody>
      </p:sp>
    </p:spTree>
    <p:extLst>
      <p:ext uri="{BB962C8B-B14F-4D97-AF65-F5344CB8AC3E}">
        <p14:creationId xmlns:p14="http://schemas.microsoft.com/office/powerpoint/2010/main" val="1869130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A7779-601C-460B-8BE5-56354A02CA57}" type="datetimeFigureOut">
              <a:rPr lang="ru-RU" smtClean="0"/>
              <a:pPr/>
              <a:t>14.06.2024</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BA0AC-2A61-458F-9C20-B4729407232F}" type="slidenum">
              <a:rPr lang="ru-RU" smtClean="0"/>
              <a:pPr/>
              <a:t>‹#›</a:t>
            </a:fld>
            <a:endParaRPr lang="ru-RU"/>
          </a:p>
        </p:txBody>
      </p:sp>
    </p:spTree>
    <p:extLst>
      <p:ext uri="{BB962C8B-B14F-4D97-AF65-F5344CB8AC3E}">
        <p14:creationId xmlns:p14="http://schemas.microsoft.com/office/powerpoint/2010/main" val="24996812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2DEE51-1211-4EED-8442-32EAEB31794D}" type="datetimeFigureOut">
              <a:rPr lang="ru-RU" smtClean="0"/>
              <a:pPr/>
              <a:t>14.06.2024</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1054B5-0C20-40CF-97D2-2BA92A99BDC1}" type="slidenum">
              <a:rPr lang="ru-RU" smtClean="0"/>
              <a:pPr/>
              <a:t>‹#›</a:t>
            </a:fld>
            <a:endParaRPr lang="ru-RU"/>
          </a:p>
        </p:txBody>
      </p:sp>
    </p:spTree>
    <p:extLst>
      <p:ext uri="{BB962C8B-B14F-4D97-AF65-F5344CB8AC3E}">
        <p14:creationId xmlns:p14="http://schemas.microsoft.com/office/powerpoint/2010/main" val="4561076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4.xml"/><Relationship Id="rId6" Type="http://schemas.openxmlformats.org/officeDocument/2006/relationships/image" Target="../media/image9.png"/><Relationship Id="rId5" Type="http://schemas.openxmlformats.org/officeDocument/2006/relationships/image" Target="../media/image6.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rand.org/pubs/research_reports/RR2714.html" TargetMode="Externa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_ftn1"/><Relationship Id="rId1" Type="http://schemas.openxmlformats.org/officeDocument/2006/relationships/slideLayout" Target="../slideLayouts/slideLayout24.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82A4AB14-2BF2-34BC-AA6D-9C98AF4FDD7D}"/>
              </a:ext>
            </a:extLst>
          </p:cNvPr>
          <p:cNvSpPr>
            <a:spLocks noGrp="1"/>
          </p:cNvSpPr>
          <p:nvPr>
            <p:ph type="subTitle" idx="1"/>
          </p:nvPr>
        </p:nvSpPr>
        <p:spPr>
          <a:xfrm>
            <a:off x="778383" y="9525"/>
            <a:ext cx="9880092" cy="1913972"/>
          </a:xfrm>
        </p:spPr>
        <p:txBody>
          <a:bodyPr>
            <a:noAutofit/>
          </a:bodyPr>
          <a:lstStyle/>
          <a:p>
            <a:pPr marL="323850" marR="517525" algn="ctr">
              <a:lnSpc>
                <a:spcPct val="120000"/>
              </a:lnSpc>
              <a:spcBef>
                <a:spcPts val="8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ФГБОУ ВО «Российская академия народного хозяйства и государственной</a:t>
            </a:r>
            <a:r>
              <a:rPr lang="ru-RU" sz="1200" spc="-33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службы</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при Президенте</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Российской Федерации»</a:t>
            </a:r>
          </a:p>
          <a:p>
            <a:pPr marL="325755" marR="517525" algn="ctr">
              <a:spcBef>
                <a:spcPts val="20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Институт</a:t>
            </a:r>
            <a:r>
              <a:rPr lang="ru-RU" sz="1200" spc="-2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права</a:t>
            </a:r>
            <a:r>
              <a:rPr lang="ru-RU" sz="1200" spc="-3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и</a:t>
            </a:r>
            <a:r>
              <a:rPr lang="ru-RU" sz="1200" spc="-1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национальной</a:t>
            </a:r>
            <a:r>
              <a:rPr lang="ru-RU" sz="1200" spc="-1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безопасности</a:t>
            </a:r>
          </a:p>
          <a:p>
            <a:pPr marL="325120" marR="517525" algn="ctr">
              <a:spcBef>
                <a:spcPts val="52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Центр</a:t>
            </a:r>
            <a:r>
              <a:rPr lang="ru-RU" sz="1200" spc="-2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лингвистики</a:t>
            </a:r>
            <a:r>
              <a:rPr lang="ru-RU" sz="1200" spc="-2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и</a:t>
            </a:r>
            <a:r>
              <a:rPr lang="ru-RU" sz="1200" spc="-1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профессиональной</a:t>
            </a:r>
            <a:r>
              <a:rPr lang="ru-RU" sz="1200" spc="-2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коммуникации</a:t>
            </a:r>
          </a:p>
          <a:p>
            <a:pPr marL="325755" marR="517525" algn="ctr">
              <a:lnSpc>
                <a:spcPct val="120000"/>
              </a:lnSpc>
              <a:spcBef>
                <a:spcPts val="51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Научно-исследовательская лаборатория «</a:t>
            </a:r>
            <a:r>
              <a:rPr lang="ru-RU" sz="12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Лингвобезопасность</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и психология</a:t>
            </a:r>
            <a:r>
              <a:rPr lang="ru-RU" sz="1200" spc="-33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информационного воздействия»</a:t>
            </a:r>
          </a:p>
          <a:p>
            <a:pPr marL="325755" marR="515620" algn="ctr">
              <a:spcBef>
                <a:spcPts val="945"/>
              </a:spcBef>
            </a:pPr>
            <a:r>
              <a:rPr lang="ru-RU" sz="12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V</a:t>
            </a:r>
            <a:r>
              <a:rPr lang="ru-RU" sz="1200" kern="0" spc="-2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Международной</a:t>
            </a:r>
            <a:r>
              <a:rPr lang="ru-RU" sz="1200" kern="0" spc="-3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научно-практической</a:t>
            </a:r>
            <a:r>
              <a:rPr lang="ru-RU" sz="1200" kern="0" spc="-1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конференции</a:t>
            </a:r>
          </a:p>
          <a:p>
            <a:pPr marL="325755" marR="515620" algn="ctr">
              <a:lnSpc>
                <a:spcPct val="120000"/>
              </a:lnSpc>
              <a:spcBef>
                <a:spcPts val="32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r>
              <a:rPr lang="ru-RU" sz="1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КОММУНИКАТИВНЫЕ АСПЕКТЫ ПРАВА </a:t>
            </a:r>
            <a:r>
              <a:rPr lang="ru-RU" sz="1400" b="1">
                <a:solidFill>
                  <a:srgbClr val="002060"/>
                </a:solidFill>
                <a:effectLst/>
                <a:latin typeface="Arial" panose="020B0604020202020204" pitchFamily="34" charset="0"/>
                <a:ea typeface="Times New Roman" panose="02020603050405020304" pitchFamily="18" charset="0"/>
                <a:cs typeface="Arial" panose="020B0604020202020204" pitchFamily="34" charset="0"/>
              </a:rPr>
              <a:t>И НАЦИОНАЛЬНОЙ </a:t>
            </a:r>
            <a:r>
              <a:rPr lang="ru-RU" sz="1400" b="1" spc="-335">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БЕЗОПАСНОСТИ</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p>
          <a:p>
            <a:pPr marL="325755" marR="515620" algn="ctr">
              <a:lnSpc>
                <a:spcPct val="120000"/>
              </a:lnSpc>
              <a:spcBef>
                <a:spcPts val="325"/>
              </a:spcBef>
              <a:spcAft>
                <a:spcPts val="0"/>
              </a:spcAft>
            </a:pPr>
            <a:r>
              <a:rPr lang="ru-RU" sz="12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Формирование единого пространства коммуникативной безопасности молодежи ЕАЭС-СНГ. </a:t>
            </a:r>
          </a:p>
          <a:p>
            <a:pPr marL="325755" marR="515620" algn="ctr">
              <a:lnSpc>
                <a:spcPct val="120000"/>
              </a:lnSpc>
              <a:spcBef>
                <a:spcPts val="32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Г. Москва 24</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апреля</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2024</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года</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endPar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endParaRPr lang="ru-RU" sz="1200" dirty="0">
              <a:solidFill>
                <a:srgbClr val="002060"/>
              </a:solidFill>
              <a:latin typeface="Arial" panose="020B0604020202020204" pitchFamily="34" charset="0"/>
              <a:cs typeface="Arial" panose="020B0604020202020204" pitchFamily="34" charset="0"/>
            </a:endParaRPr>
          </a:p>
        </p:txBody>
      </p:sp>
      <p:pic>
        <p:nvPicPr>
          <p:cNvPr id="9" name="Рисунок 8">
            <a:extLst>
              <a:ext uri="{FF2B5EF4-FFF2-40B4-BE49-F238E27FC236}">
                <a16:creationId xmlns:a16="http://schemas.microsoft.com/office/drawing/2014/main" id="{D11DE3B7-00D6-2BCF-8C15-64FF92B0B244}"/>
              </a:ext>
            </a:extLst>
          </p:cNvPr>
          <p:cNvPicPr>
            <a:picLocks noChangeAspect="1"/>
          </p:cNvPicPr>
          <p:nvPr/>
        </p:nvPicPr>
        <p:blipFill>
          <a:blip r:embed="rId2"/>
          <a:stretch>
            <a:fillRect/>
          </a:stretch>
        </p:blipFill>
        <p:spPr>
          <a:xfrm>
            <a:off x="10306050" y="283533"/>
            <a:ext cx="1552576" cy="1254238"/>
          </a:xfrm>
          <a:prstGeom prst="rect">
            <a:avLst/>
          </a:prstGeom>
        </p:spPr>
      </p:pic>
      <p:sp>
        <p:nvSpPr>
          <p:cNvPr id="4" name="Подзаголовок 2">
            <a:extLst>
              <a:ext uri="{FF2B5EF4-FFF2-40B4-BE49-F238E27FC236}">
                <a16:creationId xmlns:a16="http://schemas.microsoft.com/office/drawing/2014/main" id="{99EE5262-3DCB-CE06-3C72-6F006D1D78A5}"/>
              </a:ext>
            </a:extLst>
          </p:cNvPr>
          <p:cNvSpPr txBox="1">
            <a:spLocks/>
          </p:cNvSpPr>
          <p:nvPr/>
        </p:nvSpPr>
        <p:spPr>
          <a:xfrm>
            <a:off x="6800850" y="5742242"/>
            <a:ext cx="4676011" cy="8693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sz="1400" b="1" dirty="0">
                <a:solidFill>
                  <a:srgbClr val="002060"/>
                </a:solidFill>
                <a:latin typeface="Arial" panose="020B0604020202020204" pitchFamily="34" charset="0"/>
                <a:ea typeface="Calibri" panose="020F0502020204030204" pitchFamily="34" charset="0"/>
                <a:cs typeface="Arial" panose="020B0604020202020204" pitchFamily="34" charset="0"/>
              </a:rPr>
              <a:t>Ивановский Александр Владимирович, </a:t>
            </a:r>
          </a:p>
          <a:p>
            <a:pPr algn="r"/>
            <a:r>
              <a:rPr lang="ru-RU" sz="1200" dirty="0">
                <a:solidFill>
                  <a:srgbClr val="002060"/>
                </a:solidFill>
                <a:latin typeface="Arial" panose="020B0604020202020204" pitchFamily="34" charset="0"/>
                <a:ea typeface="Calibri" panose="020F0502020204030204" pitchFamily="34" charset="0"/>
                <a:cs typeface="Arial" panose="020B0604020202020204" pitchFamily="34" charset="0"/>
              </a:rPr>
              <a:t>А</a:t>
            </a:r>
            <a:r>
              <a:rPr lang="ru-RU"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кадемии управления при Президенте Республики Беларусь,</a:t>
            </a:r>
          </a:p>
          <a:p>
            <a:pPr algn="r"/>
            <a:r>
              <a:rPr lang="ru-RU"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latin typeface="Arial" panose="020B0604020202020204" pitchFamily="34" charset="0"/>
                <a:cs typeface="Arial" panose="020B0604020202020204" pitchFamily="34" charset="0"/>
              </a:rPr>
              <a:t>доктор технических наук, профессор</a:t>
            </a:r>
            <a:endParaRPr lang="ru-RU" sz="1200" dirty="0">
              <a:solidFill>
                <a:srgbClr val="002060"/>
              </a:solidFill>
            </a:endParaRPr>
          </a:p>
        </p:txBody>
      </p:sp>
      <p:sp>
        <p:nvSpPr>
          <p:cNvPr id="5" name="Прямоугольник 4">
            <a:extLst>
              <a:ext uri="{FF2B5EF4-FFF2-40B4-BE49-F238E27FC236}">
                <a16:creationId xmlns:a16="http://schemas.microsoft.com/office/drawing/2014/main" id="{303C91ED-4FCD-FA1B-B97A-1DCB3A7D75D3}"/>
              </a:ext>
            </a:extLst>
          </p:cNvPr>
          <p:cNvSpPr/>
          <p:nvPr/>
        </p:nvSpPr>
        <p:spPr>
          <a:xfrm>
            <a:off x="1208911" y="2558721"/>
            <a:ext cx="10315575" cy="108128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sz="2000" dirty="0">
                <a:solidFill>
                  <a:schemeClr val="bg1"/>
                </a:solidFill>
                <a:latin typeface="Arial" panose="020B0604020202020204" pitchFamily="34" charset="0"/>
                <a:cs typeface="Arial" panose="020B0604020202020204" pitchFamily="34" charset="0"/>
              </a:rPr>
              <a:t>ПРАВОВОЕ ПРОТИВОДЕЙСТВИЕ ДЕСТРУКТИВНЫМ ИНФОРМАЦИОННЫМ ВОЗДЕЙСТВИЯМ ДЛЯ ОБЕСПЕЧЕНИЯ НАЦИОНАЛЬНОЙ БЕЗОПАСНОСТИ</a:t>
            </a:r>
          </a:p>
        </p:txBody>
      </p:sp>
      <p:pic>
        <p:nvPicPr>
          <p:cNvPr id="6" name="Рисунок 5">
            <a:extLst>
              <a:ext uri="{FF2B5EF4-FFF2-40B4-BE49-F238E27FC236}">
                <a16:creationId xmlns:a16="http://schemas.microsoft.com/office/drawing/2014/main" id="{DF402D4A-6F8A-6DB3-8E73-CCCBE91DF1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22" y="104775"/>
            <a:ext cx="746762" cy="6660699"/>
          </a:xfrm>
          <a:prstGeom prst="rect">
            <a:avLst/>
          </a:prstGeom>
        </p:spPr>
      </p:pic>
      <p:pic>
        <p:nvPicPr>
          <p:cNvPr id="7" name="Picture 2" descr="http://www.pac.by/dimages/s000837_984718.gif">
            <a:extLst>
              <a:ext uri="{FF2B5EF4-FFF2-40B4-BE49-F238E27FC236}">
                <a16:creationId xmlns:a16="http://schemas.microsoft.com/office/drawing/2014/main" id="{1656C175-EBF1-5F4D-8340-10E0BF8B061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43269" y="5807939"/>
            <a:ext cx="573563" cy="737984"/>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a:extLst>
              <a:ext uri="{FF2B5EF4-FFF2-40B4-BE49-F238E27FC236}">
                <a16:creationId xmlns:a16="http://schemas.microsoft.com/office/drawing/2014/main" id="{79EE0854-E292-8E4B-DBDF-E928D8F45901}"/>
              </a:ext>
            </a:extLst>
          </p:cNvPr>
          <p:cNvSpPr/>
          <p:nvPr/>
        </p:nvSpPr>
        <p:spPr>
          <a:xfrm>
            <a:off x="1208911" y="3771900"/>
            <a:ext cx="10267950" cy="17145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dirty="0">
                <a:solidFill>
                  <a:srgbClr val="002060"/>
                </a:solidFill>
                <a:latin typeface="Arial" panose="020B0604020202020204" pitchFamily="34" charset="0"/>
                <a:cs typeface="Arial" panose="020B0604020202020204" pitchFamily="34" charset="0"/>
              </a:rPr>
              <a:t>Вопросы доклада</a:t>
            </a:r>
            <a:r>
              <a:rPr lang="en-US" dirty="0">
                <a:solidFill>
                  <a:srgbClr val="002060"/>
                </a:solidFill>
                <a:latin typeface="Arial" panose="020B0604020202020204" pitchFamily="34" charset="0"/>
                <a:cs typeface="Arial" panose="020B0604020202020204" pitchFamily="34" charset="0"/>
              </a:rPr>
              <a:t>:</a:t>
            </a:r>
            <a:endParaRPr lang="ru-RU" dirty="0">
              <a:solidFill>
                <a:srgbClr val="002060"/>
              </a:solidFill>
              <a:latin typeface="Arial" panose="020B0604020202020204" pitchFamily="34" charset="0"/>
              <a:cs typeface="Arial" panose="020B0604020202020204" pitchFamily="34" charset="0"/>
            </a:endParaRPr>
          </a:p>
          <a:p>
            <a:pPr marL="342900" indent="-342900">
              <a:buAutoNum type="arabicPeriod"/>
            </a:pPr>
            <a:r>
              <a:rPr lang="ru-RU" dirty="0">
                <a:solidFill>
                  <a:srgbClr val="002060"/>
                </a:solidFill>
                <a:latin typeface="Arial" panose="020B0604020202020204" pitchFamily="34" charset="0"/>
                <a:cs typeface="Arial" panose="020B0604020202020204" pitchFamily="34" charset="0"/>
              </a:rPr>
              <a:t>Беларусь</a:t>
            </a:r>
            <a:r>
              <a:rPr lang="en-US" dirty="0">
                <a:solidFill>
                  <a:srgbClr val="002060"/>
                </a:solidFill>
                <a:latin typeface="Arial" panose="020B0604020202020204" pitchFamily="34" charset="0"/>
                <a:cs typeface="Arial" panose="020B0604020202020204" pitchFamily="34" charset="0"/>
              </a:rPr>
              <a:t>:</a:t>
            </a:r>
            <a:r>
              <a:rPr lang="ru-RU" dirty="0">
                <a:solidFill>
                  <a:srgbClr val="002060"/>
                </a:solidFill>
                <a:latin typeface="Arial" panose="020B0604020202020204" pitchFamily="34" charset="0"/>
                <a:cs typeface="Arial" panose="020B0604020202020204" pitchFamily="34" charset="0"/>
              </a:rPr>
              <a:t> сценарии действия сил западной коалиции в регионе. </a:t>
            </a:r>
          </a:p>
          <a:p>
            <a:pPr marL="342900" indent="-342900">
              <a:buAutoNum type="arabicPeriod"/>
            </a:pPr>
            <a:r>
              <a:rPr lang="ru-RU" dirty="0">
                <a:solidFill>
                  <a:srgbClr val="002060"/>
                </a:solidFill>
                <a:latin typeface="Arial" panose="020B0604020202020204" pitchFamily="34" charset="0"/>
                <a:cs typeface="Arial" panose="020B0604020202020204" pitchFamily="34" charset="0"/>
              </a:rPr>
              <a:t>Деструктивные инновации в белорусской «цветной революции» 2020.</a:t>
            </a:r>
          </a:p>
          <a:p>
            <a:pPr marL="342900" indent="-342900">
              <a:buAutoNum type="arabicPeriod"/>
            </a:pPr>
            <a:r>
              <a:rPr lang="ru-RU" dirty="0">
                <a:solidFill>
                  <a:srgbClr val="002060"/>
                </a:solidFill>
                <a:latin typeface="Arial" panose="020B0604020202020204" pitchFamily="34" charset="0"/>
                <a:cs typeface="Arial" panose="020B0604020202020204" pitchFamily="34" charset="0"/>
              </a:rPr>
              <a:t>Онтологическая модель среды национальной безопасности. </a:t>
            </a:r>
          </a:p>
          <a:p>
            <a:pPr marL="342900" indent="-342900">
              <a:buAutoNum type="arabicPeriod"/>
            </a:pPr>
            <a:r>
              <a:rPr lang="ru-RU" dirty="0">
                <a:solidFill>
                  <a:srgbClr val="002060"/>
                </a:solidFill>
                <a:latin typeface="Arial" panose="020B0604020202020204" pitchFamily="34" charset="0"/>
                <a:cs typeface="Arial" panose="020B0604020202020204" pitchFamily="34" charset="0"/>
              </a:rPr>
              <a:t>Методика правовой оценки деструктивных воздействий. </a:t>
            </a:r>
          </a:p>
        </p:txBody>
      </p:sp>
    </p:spTree>
    <p:extLst>
      <p:ext uri="{BB962C8B-B14F-4D97-AF65-F5344CB8AC3E}">
        <p14:creationId xmlns:p14="http://schemas.microsoft.com/office/powerpoint/2010/main" val="2285564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1EAD1A-8F85-E583-94A8-53B20A90590D}"/>
              </a:ext>
            </a:extLst>
          </p:cNvPr>
          <p:cNvSpPr>
            <a:spLocks noGrp="1"/>
          </p:cNvSpPr>
          <p:nvPr>
            <p:ph type="title"/>
          </p:nvPr>
        </p:nvSpPr>
        <p:spPr>
          <a:xfrm>
            <a:off x="885062" y="160274"/>
            <a:ext cx="11150691" cy="668401"/>
          </a:xfrm>
          <a:solidFill>
            <a:srgbClr val="002060"/>
          </a:solidFill>
        </p:spPr>
        <p:txBody>
          <a:bodyPr>
            <a:normAutofit/>
          </a:bodyPr>
          <a:lstStyle/>
          <a:p>
            <a:r>
              <a:rPr kumimoji="0" lang="ru-RU" sz="2000" b="0" i="0" u="none" strike="noStrike" kern="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ЛАНДШАФТ ГЛОБАЛЬНЫХ РИСКОВ: КАРТА ВЗАИМОСВЯЗЕЙ</a:t>
            </a:r>
            <a:br>
              <a:rPr kumimoji="0" lang="ru-RU" sz="1800" b="0" i="0" u="none" strike="noStrike" kern="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1100" b="0"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Источник</a:t>
            </a:r>
            <a:r>
              <a:rPr kumimoji="0" lang="en-US" sz="1100" b="0"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FIGURE D Global risks landscape: interconnections map The Global Risks Report 2024.  p</a:t>
            </a:r>
            <a:r>
              <a:rPr kumimoji="0" lang="ru-RU" sz="1100" b="0"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.8</a:t>
            </a:r>
            <a:endParaRPr lang="ru-RU" sz="1100" dirty="0">
              <a:solidFill>
                <a:schemeClr val="bg1"/>
              </a:solidFill>
              <a:latin typeface="Arial" panose="020B0604020202020204" pitchFamily="34" charset="0"/>
              <a:cs typeface="Arial" panose="020B0604020202020204" pitchFamily="34" charset="0"/>
            </a:endParaRPr>
          </a:p>
        </p:txBody>
      </p:sp>
      <p:pic>
        <p:nvPicPr>
          <p:cNvPr id="4" name="Объект 3">
            <a:extLst>
              <a:ext uri="{FF2B5EF4-FFF2-40B4-BE49-F238E27FC236}">
                <a16:creationId xmlns:a16="http://schemas.microsoft.com/office/drawing/2014/main" id="{97BA8A86-49FB-A4AF-FD38-F3F487DDEA12}"/>
              </a:ext>
            </a:extLst>
          </p:cNvPr>
          <p:cNvPicPr>
            <a:picLocks noGrp="1" noChangeAspect="1"/>
          </p:cNvPicPr>
          <p:nvPr>
            <p:ph idx="1"/>
          </p:nvPr>
        </p:nvPicPr>
        <p:blipFill>
          <a:blip r:embed="rId3"/>
          <a:stretch>
            <a:fillRect/>
          </a:stretch>
        </p:blipFill>
        <p:spPr>
          <a:xfrm>
            <a:off x="875505" y="933450"/>
            <a:ext cx="6769422" cy="5286375"/>
          </a:xfrm>
          <a:prstGeom prst="rect">
            <a:avLst/>
          </a:prstGeom>
          <a:ln>
            <a:solidFill>
              <a:srgbClr val="002060"/>
            </a:solidFill>
          </a:ln>
        </p:spPr>
      </p:pic>
      <p:sp>
        <p:nvSpPr>
          <p:cNvPr id="5" name="Прямоугольник 4">
            <a:extLst>
              <a:ext uri="{FF2B5EF4-FFF2-40B4-BE49-F238E27FC236}">
                <a16:creationId xmlns:a16="http://schemas.microsoft.com/office/drawing/2014/main" id="{11665478-C9D1-CD76-71BF-49C56E6B79C8}"/>
              </a:ext>
            </a:extLst>
          </p:cNvPr>
          <p:cNvSpPr/>
          <p:nvPr/>
        </p:nvSpPr>
        <p:spPr>
          <a:xfrm>
            <a:off x="8540496" y="4672584"/>
            <a:ext cx="3429000" cy="128930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Рисунок 2">
            <a:extLst>
              <a:ext uri="{FF2B5EF4-FFF2-40B4-BE49-F238E27FC236}">
                <a16:creationId xmlns:a16="http://schemas.microsoft.com/office/drawing/2014/main" id="{9F39332F-02DD-8131-70C7-F3D3F1A1B5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70" y="169340"/>
            <a:ext cx="746762" cy="6571501"/>
          </a:xfrm>
          <a:prstGeom prst="rect">
            <a:avLst/>
          </a:prstGeom>
        </p:spPr>
      </p:pic>
      <p:pic>
        <p:nvPicPr>
          <p:cNvPr id="8" name="Объект 3">
            <a:extLst>
              <a:ext uri="{FF2B5EF4-FFF2-40B4-BE49-F238E27FC236}">
                <a16:creationId xmlns:a16="http://schemas.microsoft.com/office/drawing/2014/main" id="{187858D8-E48E-EA79-E998-4D8CB806CFA1}"/>
              </a:ext>
            </a:extLst>
          </p:cNvPr>
          <p:cNvPicPr>
            <a:picLocks noChangeAspect="1"/>
          </p:cNvPicPr>
          <p:nvPr/>
        </p:nvPicPr>
        <p:blipFill>
          <a:blip r:embed="rId5"/>
          <a:stretch>
            <a:fillRect/>
          </a:stretch>
        </p:blipFill>
        <p:spPr>
          <a:xfrm>
            <a:off x="7850243" y="1149679"/>
            <a:ext cx="4257087" cy="2408159"/>
          </a:xfrm>
          <a:prstGeom prst="rect">
            <a:avLst/>
          </a:prstGeom>
          <a:ln>
            <a:solidFill>
              <a:srgbClr val="002060"/>
            </a:solidFill>
          </a:ln>
        </p:spPr>
      </p:pic>
      <p:pic>
        <p:nvPicPr>
          <p:cNvPr id="9" name="Объект 3">
            <a:extLst>
              <a:ext uri="{FF2B5EF4-FFF2-40B4-BE49-F238E27FC236}">
                <a16:creationId xmlns:a16="http://schemas.microsoft.com/office/drawing/2014/main" id="{95434787-62AE-4513-851F-BDBD73D8F53D}"/>
              </a:ext>
            </a:extLst>
          </p:cNvPr>
          <p:cNvPicPr>
            <a:picLocks noChangeAspect="1"/>
          </p:cNvPicPr>
          <p:nvPr/>
        </p:nvPicPr>
        <p:blipFill>
          <a:blip r:embed="rId5"/>
          <a:stretch>
            <a:fillRect/>
          </a:stretch>
        </p:blipFill>
        <p:spPr>
          <a:xfrm>
            <a:off x="7850243" y="3921002"/>
            <a:ext cx="4233136" cy="2260723"/>
          </a:xfrm>
          <a:prstGeom prst="rect">
            <a:avLst/>
          </a:prstGeom>
          <a:ln>
            <a:solidFill>
              <a:srgbClr val="002060"/>
            </a:solidFill>
          </a:ln>
        </p:spPr>
      </p:pic>
      <p:sp>
        <p:nvSpPr>
          <p:cNvPr id="10" name="Прямоугольник 9">
            <a:extLst>
              <a:ext uri="{FF2B5EF4-FFF2-40B4-BE49-F238E27FC236}">
                <a16:creationId xmlns:a16="http://schemas.microsoft.com/office/drawing/2014/main" id="{EBFBE9EA-1AC1-C19C-430E-45F30ED8D89E}"/>
              </a:ext>
            </a:extLst>
          </p:cNvPr>
          <p:cNvSpPr/>
          <p:nvPr/>
        </p:nvSpPr>
        <p:spPr>
          <a:xfrm>
            <a:off x="7850243" y="781050"/>
            <a:ext cx="4233136" cy="4376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ДЕЗИНФОРМАЦИЯ</a:t>
            </a:r>
          </a:p>
        </p:txBody>
      </p:sp>
      <p:sp>
        <p:nvSpPr>
          <p:cNvPr id="11" name="Прямоугольник 10">
            <a:extLst>
              <a:ext uri="{FF2B5EF4-FFF2-40B4-BE49-F238E27FC236}">
                <a16:creationId xmlns:a16="http://schemas.microsoft.com/office/drawing/2014/main" id="{08B10026-96EC-DDA3-E01E-3EE559423F5C}"/>
              </a:ext>
            </a:extLst>
          </p:cNvPr>
          <p:cNvSpPr/>
          <p:nvPr/>
        </p:nvSpPr>
        <p:spPr>
          <a:xfrm>
            <a:off x="7958864" y="3510665"/>
            <a:ext cx="4233136" cy="4376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ИСКУССТВЕННЫЙ ИНТЕЛЛЕКТ</a:t>
            </a:r>
          </a:p>
        </p:txBody>
      </p:sp>
      <p:sp>
        <p:nvSpPr>
          <p:cNvPr id="12" name="Прямоугольник 11">
            <a:extLst>
              <a:ext uri="{FF2B5EF4-FFF2-40B4-BE49-F238E27FC236}">
                <a16:creationId xmlns:a16="http://schemas.microsoft.com/office/drawing/2014/main" id="{E50C7EC5-810E-AAEE-A9E7-33CE13336482}"/>
              </a:ext>
            </a:extLst>
          </p:cNvPr>
          <p:cNvSpPr/>
          <p:nvPr/>
        </p:nvSpPr>
        <p:spPr>
          <a:xfrm>
            <a:off x="875504" y="6368918"/>
            <a:ext cx="11093991" cy="592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2060"/>
                </a:solidFill>
                <a:effectLst/>
                <a:uLnTx/>
                <a:uFillTx/>
                <a:latin typeface="Arial" pitchFamily="34" charset="0"/>
                <a:ea typeface="+mn-ea"/>
                <a:cs typeface="Arial" pitchFamily="34" charset="0"/>
              </a:rPr>
              <a:t>Тенденция</a:t>
            </a:r>
            <a:r>
              <a:rPr kumimoji="0" lang="en-US" sz="2000" b="0" i="0" u="none" strike="noStrike" kern="1200" cap="none" spc="0" normalizeH="0" baseline="0" noProof="0" dirty="0">
                <a:ln>
                  <a:noFill/>
                </a:ln>
                <a:solidFill>
                  <a:srgbClr val="002060"/>
                </a:solidFill>
                <a:effectLst/>
                <a:uLnTx/>
                <a:uFillTx/>
                <a:latin typeface="Arial" pitchFamily="34" charset="0"/>
                <a:ea typeface="+mn-ea"/>
                <a:cs typeface="Arial" pitchFamily="34" charset="0"/>
              </a:rPr>
              <a:t>: </a:t>
            </a:r>
            <a:r>
              <a:rPr kumimoji="0" lang="ru-RU" sz="2000" b="0" i="0" u="none" strike="noStrike" kern="1200" cap="none" spc="0" normalizeH="0" baseline="0" noProof="0" dirty="0">
                <a:ln>
                  <a:noFill/>
                </a:ln>
                <a:solidFill>
                  <a:srgbClr val="002060"/>
                </a:solidFill>
                <a:effectLst/>
                <a:uLnTx/>
                <a:uFillTx/>
                <a:latin typeface="Arial" pitchFamily="34" charset="0"/>
                <a:ea typeface="+mn-ea"/>
                <a:cs typeface="Arial" pitchFamily="34" charset="0"/>
              </a:rPr>
              <a:t>рост конфликтов в международной среде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srgbClr val="00206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596907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989A2D3B-6A52-21EB-12E5-3FDAD391F6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70" y="169340"/>
            <a:ext cx="629705" cy="6571501"/>
          </a:xfrm>
          <a:prstGeom prst="rect">
            <a:avLst/>
          </a:prstGeom>
        </p:spPr>
      </p:pic>
      <p:sp>
        <p:nvSpPr>
          <p:cNvPr id="7" name="Заголовок 1">
            <a:extLst>
              <a:ext uri="{FF2B5EF4-FFF2-40B4-BE49-F238E27FC236}">
                <a16:creationId xmlns:a16="http://schemas.microsoft.com/office/drawing/2014/main" id="{B7E7F5DB-A339-CD6D-0BF8-CD874B140C04}"/>
              </a:ext>
            </a:extLst>
          </p:cNvPr>
          <p:cNvSpPr>
            <a:spLocks noGrp="1"/>
          </p:cNvSpPr>
          <p:nvPr>
            <p:ph type="title"/>
          </p:nvPr>
        </p:nvSpPr>
        <p:spPr>
          <a:xfrm>
            <a:off x="866775" y="49318"/>
            <a:ext cx="11096625" cy="855663"/>
          </a:xfrm>
          <a:solidFill>
            <a:srgbClr val="002060"/>
          </a:solidFill>
        </p:spPr>
        <p:txBody>
          <a:bodyPr>
            <a:normAutofit/>
          </a:bodyPr>
          <a:lstStyle/>
          <a:p>
            <a:r>
              <a:rPr lang="ru-RU" sz="2000" dirty="0">
                <a:solidFill>
                  <a:schemeClr val="bg1"/>
                </a:solidFill>
                <a:latin typeface="Arial" panose="020B0604020202020204" pitchFamily="34" charset="0"/>
                <a:cs typeface="Arial" panose="020B0604020202020204" pitchFamily="34" charset="0"/>
              </a:rPr>
              <a:t>БЕЛАРУСЬ</a:t>
            </a:r>
            <a:r>
              <a:rPr lang="en-US" sz="2000" dirty="0">
                <a:solidFill>
                  <a:schemeClr val="bg1"/>
                </a:solidFill>
                <a:latin typeface="Arial" panose="020B0604020202020204" pitchFamily="34" charset="0"/>
                <a:cs typeface="Arial" panose="020B0604020202020204" pitchFamily="34" charset="0"/>
              </a:rPr>
              <a:t>:</a:t>
            </a:r>
            <a:r>
              <a:rPr lang="ru-RU" sz="2000" dirty="0">
                <a:solidFill>
                  <a:schemeClr val="bg1"/>
                </a:solidFill>
                <a:latin typeface="Arial" panose="020B0604020202020204" pitchFamily="34" charset="0"/>
                <a:cs typeface="Arial" panose="020B0604020202020204" pitchFamily="34" charset="0"/>
              </a:rPr>
              <a:t> СЦЕНАРИИ ДЕЙСТВИЯ СИЛ Й ЗАПАДНОЙ КОАЛИЦИИ В РЕГИОНЕ  </a:t>
            </a:r>
            <a:br>
              <a:rPr lang="ru-RU" sz="1200" dirty="0">
                <a:solidFill>
                  <a:schemeClr val="bg1"/>
                </a:solidFill>
                <a:effectLst/>
                <a:latin typeface="Arial" panose="020B0604020202020204" pitchFamily="34" charset="0"/>
                <a:ea typeface="Calibri" panose="020F0502020204030204" pitchFamily="34" charset="0"/>
                <a:cs typeface="Arial" panose="020B0604020202020204" pitchFamily="34" charset="0"/>
              </a:rPr>
            </a:br>
            <a:r>
              <a:rPr kumimoji="0" lang="en-US" sz="1100" b="0" i="0" u="none" strike="noStrike" kern="1200" cap="none" spc="0" normalizeH="0" baseline="0" noProof="0" dirty="0" err="1">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Источник</a:t>
            </a:r>
            <a:r>
              <a:rPr kumimoji="0" lang="en-US" sz="1100" b="0"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 </a:t>
            </a:r>
            <a:r>
              <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Peering into the Cristal Ball. Holistically Assessing the Future of Warfare // RAND Corporation [</a:t>
            </a:r>
            <a:r>
              <a:rPr lang="ru-RU"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Электронный документ</a:t>
            </a:r>
            <a:r>
              <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br>
              <a:rPr lang="ru-RU"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br>
            <a:r>
              <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URL: ‒https://www.rand.org/pubs/research_briefs/RB10073.html. (</a:t>
            </a:r>
            <a:r>
              <a:rPr lang="ru-RU"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дата обращения</a:t>
            </a:r>
            <a:r>
              <a:rPr lang="en-US" sz="1100" dirty="0">
                <a:solidFill>
                  <a:schemeClr val="bg1"/>
                </a:solidFill>
                <a:effectLst/>
                <a:latin typeface="Arial" panose="020B0604020202020204" pitchFamily="34" charset="0"/>
                <a:ea typeface="Calibri" panose="020F0502020204030204" pitchFamily="34" charset="0"/>
                <a:cs typeface="Arial" panose="020B0604020202020204" pitchFamily="34" charset="0"/>
              </a:rPr>
              <a:t> : 29.11.2023).</a:t>
            </a:r>
            <a:endParaRPr lang="ru-RU" sz="1100" dirty="0">
              <a:solidFill>
                <a:schemeClr val="bg1"/>
              </a:solidFill>
              <a:latin typeface="Arial" panose="020B0604020202020204" pitchFamily="34" charset="0"/>
              <a:cs typeface="Arial" panose="020B0604020202020204" pitchFamily="34" charset="0"/>
            </a:endParaRPr>
          </a:p>
        </p:txBody>
      </p:sp>
      <p:graphicFrame>
        <p:nvGraphicFramePr>
          <p:cNvPr id="4" name="Таблица 3">
            <a:extLst>
              <a:ext uri="{FF2B5EF4-FFF2-40B4-BE49-F238E27FC236}">
                <a16:creationId xmlns:a16="http://schemas.microsoft.com/office/drawing/2014/main" id="{50C1AEE3-690B-9CBE-0042-134CDC11D88D}"/>
              </a:ext>
            </a:extLst>
          </p:cNvPr>
          <p:cNvGraphicFramePr>
            <a:graphicFrameLocks noGrp="1"/>
          </p:cNvGraphicFramePr>
          <p:nvPr>
            <p:extLst>
              <p:ext uri="{D42A27DB-BD31-4B8C-83A1-F6EECF244321}">
                <p14:modId xmlns:p14="http://schemas.microsoft.com/office/powerpoint/2010/main" val="840095422"/>
              </p:ext>
            </p:extLst>
          </p:nvPr>
        </p:nvGraphicFramePr>
        <p:xfrm>
          <a:off x="762000" y="1015952"/>
          <a:ext cx="6353175" cy="5166360"/>
        </p:xfrm>
        <a:graphic>
          <a:graphicData uri="http://schemas.openxmlformats.org/drawingml/2006/table">
            <a:tbl>
              <a:tblPr firstRow="1" bandRow="1">
                <a:tableStyleId>{5C22544A-7EE6-4342-B048-85BDC9FD1C3A}</a:tableStyleId>
              </a:tblPr>
              <a:tblGrid>
                <a:gridCol w="1377085">
                  <a:extLst>
                    <a:ext uri="{9D8B030D-6E8A-4147-A177-3AD203B41FA5}">
                      <a16:colId xmlns:a16="http://schemas.microsoft.com/office/drawing/2014/main" val="182337429"/>
                    </a:ext>
                  </a:extLst>
                </a:gridCol>
                <a:gridCol w="4976090">
                  <a:extLst>
                    <a:ext uri="{9D8B030D-6E8A-4147-A177-3AD203B41FA5}">
                      <a16:colId xmlns:a16="http://schemas.microsoft.com/office/drawing/2014/main" val="732084173"/>
                    </a:ext>
                  </a:extLst>
                </a:gridCol>
              </a:tblGrid>
              <a:tr h="308145">
                <a:tc>
                  <a:txBody>
                    <a:bodyPr/>
                    <a:lstStyle/>
                    <a:p>
                      <a:pPr algn="ctr"/>
                      <a:r>
                        <a:rPr lang="ru-RU" sz="1500" b="0" dirty="0">
                          <a:latin typeface="Arial" panose="020B0604020202020204" pitchFamily="34" charset="0"/>
                          <a:cs typeface="Arial" panose="020B0604020202020204" pitchFamily="34" charset="0"/>
                        </a:rPr>
                        <a:t>Сценарии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ru-RU" sz="1500" b="0" dirty="0">
                          <a:latin typeface="Arial" panose="020B0604020202020204" pitchFamily="34" charset="0"/>
                          <a:cs typeface="Arial" panose="020B0604020202020204" pitchFamily="34" charset="0"/>
                        </a:rPr>
                        <a:t>Характерные черты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990098518"/>
                  </a:ext>
                </a:extLst>
              </a:tr>
              <a:tr h="1220518">
                <a:tc>
                  <a:txBody>
                    <a:bodyPr/>
                    <a:lstStyle/>
                    <a:p>
                      <a:r>
                        <a:rPr lang="ru-RU" sz="1500" dirty="0">
                          <a:solidFill>
                            <a:srgbClr val="002060"/>
                          </a:solidFill>
                          <a:latin typeface="Arial" panose="020B0604020202020204" pitchFamily="34" charset="0"/>
                          <a:cs typeface="Arial" panose="020B0604020202020204" pitchFamily="34" charset="0"/>
                        </a:rPr>
                        <a:t>1. Борьба с терроризмом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500" dirty="0">
                          <a:solidFill>
                            <a:srgbClr val="002060"/>
                          </a:solidFill>
                          <a:latin typeface="Arial" panose="020B0604020202020204" pitchFamily="34" charset="0"/>
                          <a:cs typeface="Arial" panose="020B0604020202020204" pitchFamily="34" charset="0"/>
                        </a:rPr>
                        <a:t>Терроризм, слабое государство, прокси-война.</a:t>
                      </a:r>
                      <a:br>
                        <a:rPr lang="ru-RU" sz="1500" dirty="0">
                          <a:solidFill>
                            <a:srgbClr val="002060"/>
                          </a:solidFill>
                          <a:latin typeface="Arial" panose="020B0604020202020204" pitchFamily="34" charset="0"/>
                          <a:cs typeface="Arial" panose="020B0604020202020204" pitchFamily="34" charset="0"/>
                        </a:rPr>
                      </a:br>
                      <a:r>
                        <a:rPr lang="ru-RU" sz="1500" dirty="0">
                          <a:solidFill>
                            <a:srgbClr val="002060"/>
                          </a:solidFill>
                          <a:latin typeface="Arial" panose="020B0604020202020204" pitchFamily="34" charset="0"/>
                          <a:cs typeface="Arial" panose="020B0604020202020204" pitchFamily="34" charset="0"/>
                        </a:rPr>
                        <a:t>ослабление монополии государства на выживание.</a:t>
                      </a:r>
                    </a:p>
                    <a:p>
                      <a:r>
                        <a:rPr lang="ru-RU" sz="1500" dirty="0">
                          <a:solidFill>
                            <a:srgbClr val="002060"/>
                          </a:solidFill>
                          <a:latin typeface="Arial" panose="020B0604020202020204" pitchFamily="34" charset="0"/>
                          <a:cs typeface="Arial" panose="020B0604020202020204" pitchFamily="34" charset="0"/>
                        </a:rPr>
                        <a:t>Широкое распространение ужасов ведения военных действий.</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solidFill>
                            <a:srgbClr val="002060"/>
                          </a:solidFill>
                          <a:latin typeface="Arial" panose="020B0604020202020204" pitchFamily="34" charset="0"/>
                          <a:cs typeface="Arial" panose="020B0604020202020204" pitchFamily="34" charset="0"/>
                        </a:rPr>
                        <a:t>Растущая обеспокоенность жертвами среди гражданского населения.</a:t>
                      </a:r>
                    </a:p>
                    <a:p>
                      <a:r>
                        <a:rPr lang="ru-RU" sz="1500" dirty="0">
                          <a:solidFill>
                            <a:srgbClr val="002060"/>
                          </a:solidFill>
                          <a:latin typeface="Arial" panose="020B0604020202020204" pitchFamily="34" charset="0"/>
                          <a:cs typeface="Arial" panose="020B0604020202020204" pitchFamily="34" charset="0"/>
                        </a:rPr>
                        <a:t>Возрастающая сила ложных обвинений.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0852482"/>
                  </a:ext>
                </a:extLst>
              </a:tr>
              <a:tr h="1481503">
                <a:tc>
                  <a:txBody>
                    <a:bodyPr/>
                    <a:lstStyle/>
                    <a:p>
                      <a:r>
                        <a:rPr lang="ru-RU" sz="1500" dirty="0">
                          <a:solidFill>
                            <a:srgbClr val="002060"/>
                          </a:solidFill>
                          <a:latin typeface="Arial" panose="020B0604020202020204" pitchFamily="34" charset="0"/>
                          <a:cs typeface="Arial" panose="020B0604020202020204" pitchFamily="34" charset="0"/>
                        </a:rPr>
                        <a:t>2. Действия в серой зоне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500" dirty="0">
                          <a:solidFill>
                            <a:srgbClr val="002060"/>
                          </a:solidFill>
                          <a:latin typeface="Arial" panose="020B0604020202020204" pitchFamily="34" charset="0"/>
                          <a:cs typeface="Arial" panose="020B0604020202020204" pitchFamily="34" charset="0"/>
                        </a:rPr>
                        <a:t>Использование противником тактики «серой зоны».</a:t>
                      </a:r>
                    </a:p>
                    <a:p>
                      <a:r>
                        <a:rPr lang="ru-RU" sz="1500" dirty="0">
                          <a:solidFill>
                            <a:srgbClr val="002060"/>
                          </a:solidFill>
                          <a:latin typeface="Arial" panose="020B0604020202020204" pitchFamily="34" charset="0"/>
                          <a:cs typeface="Arial" panose="020B0604020202020204" pitchFamily="34" charset="0"/>
                        </a:rPr>
                        <a:t>Рост кибершпионажа и </a:t>
                      </a:r>
                      <a:r>
                        <a:rPr lang="ru-RU" sz="1500" dirty="0" err="1">
                          <a:solidFill>
                            <a:srgbClr val="002060"/>
                          </a:solidFill>
                          <a:latin typeface="Arial" panose="020B0604020202020204" pitchFamily="34" charset="0"/>
                          <a:cs typeface="Arial" panose="020B0604020202020204" pitchFamily="34" charset="0"/>
                        </a:rPr>
                        <a:t>кибер</a:t>
                      </a:r>
                      <a:r>
                        <a:rPr lang="ru-RU" sz="1500" dirty="0">
                          <a:solidFill>
                            <a:srgbClr val="002060"/>
                          </a:solidFill>
                          <a:latin typeface="Arial" panose="020B0604020202020204" pitchFamily="34" charset="0"/>
                          <a:cs typeface="Arial" panose="020B0604020202020204" pitchFamily="34" charset="0"/>
                        </a:rPr>
                        <a:t> саботажа.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solidFill>
                            <a:srgbClr val="002060"/>
                          </a:solidFill>
                          <a:latin typeface="Arial" panose="020B0604020202020204" pitchFamily="34" charset="0"/>
                          <a:cs typeface="Arial" panose="020B0604020202020204" pitchFamily="34" charset="0"/>
                        </a:rPr>
                        <a:t>Широкое распространение ужасов ведения военных действий.</a:t>
                      </a:r>
                    </a:p>
                    <a:p>
                      <a:r>
                        <a:rPr lang="ru-RU" sz="1500" dirty="0">
                          <a:solidFill>
                            <a:srgbClr val="002060"/>
                          </a:solidFill>
                          <a:latin typeface="Arial" panose="020B0604020202020204" pitchFamily="34" charset="0"/>
                          <a:cs typeface="Arial" panose="020B0604020202020204" pitchFamily="34" charset="0"/>
                        </a:rPr>
                        <a:t>Рост в репортажах обращений к международному и национальному законодательству.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solidFill>
                            <a:srgbClr val="002060"/>
                          </a:solidFill>
                          <a:latin typeface="Arial" panose="020B0604020202020204" pitchFamily="34" charset="0"/>
                          <a:cs typeface="Arial" panose="020B0604020202020204" pitchFamily="34" charset="0"/>
                        </a:rPr>
                        <a:t>Возрастающая сила ложных обвинений.</a:t>
                      </a:r>
                    </a:p>
                    <a:p>
                      <a:r>
                        <a:rPr lang="ru-RU" sz="1500" dirty="0">
                          <a:solidFill>
                            <a:srgbClr val="002060"/>
                          </a:solidFill>
                          <a:latin typeface="Arial" panose="020B0604020202020204" pitchFamily="34" charset="0"/>
                          <a:cs typeface="Arial" panose="020B0604020202020204" pitchFamily="34" charset="0"/>
                        </a:rPr>
                        <a:t>Растущая обеспокоенность жертвами среди гражданского населения.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0339461"/>
                  </a:ext>
                </a:extLst>
              </a:tr>
              <a:tr h="774748">
                <a:tc>
                  <a:txBody>
                    <a:bodyPr/>
                    <a:lstStyle/>
                    <a:p>
                      <a:r>
                        <a:rPr lang="ru-RU" sz="1500" dirty="0">
                          <a:solidFill>
                            <a:srgbClr val="002060"/>
                          </a:solidFill>
                          <a:latin typeface="Arial" panose="020B0604020202020204" pitchFamily="34" charset="0"/>
                          <a:cs typeface="Arial" panose="020B0604020202020204" pitchFamily="34" charset="0"/>
                        </a:rPr>
                        <a:t>3. Ассиметричный конфликт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ru-RU" sz="1500" dirty="0">
                          <a:solidFill>
                            <a:srgbClr val="002060"/>
                          </a:solidFill>
                          <a:latin typeface="Arial" panose="020B0604020202020204" pitchFamily="34" charset="0"/>
                          <a:cs typeface="Arial" panose="020B0604020202020204" pitchFamily="34" charset="0"/>
                        </a:rPr>
                        <a:t>Избирательное использование сильных сторон государств регионального уровня.</a:t>
                      </a:r>
                    </a:p>
                    <a:p>
                      <a:r>
                        <a:rPr lang="ru-RU" sz="1500" dirty="0">
                          <a:solidFill>
                            <a:srgbClr val="002060"/>
                          </a:solidFill>
                          <a:latin typeface="Arial" panose="020B0604020202020204" pitchFamily="34" charset="0"/>
                          <a:cs typeface="Arial" panose="020B0604020202020204" pitchFamily="34" charset="0"/>
                        </a:rPr>
                        <a:t>Возобновление ядерного распространения.</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500" dirty="0">
                          <a:solidFill>
                            <a:srgbClr val="002060"/>
                          </a:solidFill>
                          <a:latin typeface="Arial" panose="020B0604020202020204" pitchFamily="34" charset="0"/>
                          <a:cs typeface="Arial" panose="020B0604020202020204" pitchFamily="34" charset="0"/>
                        </a:rPr>
                        <a:t>Рост кибершпионажа и </a:t>
                      </a:r>
                      <a:r>
                        <a:rPr lang="ru-RU" sz="1500" dirty="0" err="1">
                          <a:solidFill>
                            <a:srgbClr val="002060"/>
                          </a:solidFill>
                          <a:latin typeface="Arial" panose="020B0604020202020204" pitchFamily="34" charset="0"/>
                          <a:cs typeface="Arial" panose="020B0604020202020204" pitchFamily="34" charset="0"/>
                        </a:rPr>
                        <a:t>кибер</a:t>
                      </a:r>
                      <a:r>
                        <a:rPr lang="ru-RU" sz="1500" dirty="0">
                          <a:solidFill>
                            <a:srgbClr val="002060"/>
                          </a:solidFill>
                          <a:latin typeface="Arial" panose="020B0604020202020204" pitchFamily="34" charset="0"/>
                          <a:cs typeface="Arial" panose="020B0604020202020204" pitchFamily="34" charset="0"/>
                        </a:rPr>
                        <a:t> саботажа.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7153919"/>
                  </a:ext>
                </a:extLst>
              </a:tr>
            </a:tbl>
          </a:graphicData>
        </a:graphic>
      </p:graphicFrame>
      <p:graphicFrame>
        <p:nvGraphicFramePr>
          <p:cNvPr id="2" name="Объект 3">
            <a:extLst>
              <a:ext uri="{FF2B5EF4-FFF2-40B4-BE49-F238E27FC236}">
                <a16:creationId xmlns:a16="http://schemas.microsoft.com/office/drawing/2014/main" id="{6171D10A-9056-A8AF-1C07-BCB27966231C}"/>
              </a:ext>
            </a:extLst>
          </p:cNvPr>
          <p:cNvGraphicFramePr>
            <a:graphicFrameLocks noGrp="1"/>
          </p:cNvGraphicFramePr>
          <p:nvPr>
            <p:ph idx="1"/>
            <p:extLst>
              <p:ext uri="{D42A27DB-BD31-4B8C-83A1-F6EECF244321}">
                <p14:modId xmlns:p14="http://schemas.microsoft.com/office/powerpoint/2010/main" val="4252660798"/>
              </p:ext>
            </p:extLst>
          </p:nvPr>
        </p:nvGraphicFramePr>
        <p:xfrm>
          <a:off x="7162800" y="2181225"/>
          <a:ext cx="4944530" cy="4000500"/>
        </p:xfrm>
        <a:graphic>
          <a:graphicData uri="http://schemas.openxmlformats.org/drawingml/2006/chart">
            <c:chart xmlns:c="http://schemas.openxmlformats.org/drawingml/2006/chart" xmlns:r="http://schemas.openxmlformats.org/officeDocument/2006/relationships" r:id="rId3"/>
          </a:graphicData>
        </a:graphic>
      </p:graphicFrame>
      <p:sp>
        <p:nvSpPr>
          <p:cNvPr id="6" name="Заголовок 1">
            <a:extLst>
              <a:ext uri="{FF2B5EF4-FFF2-40B4-BE49-F238E27FC236}">
                <a16:creationId xmlns:a16="http://schemas.microsoft.com/office/drawing/2014/main" id="{CB7DF59A-3503-4F75-6BB0-A3DAAE769810}"/>
              </a:ext>
            </a:extLst>
          </p:cNvPr>
          <p:cNvSpPr txBox="1">
            <a:spLocks/>
          </p:cNvSpPr>
          <p:nvPr/>
        </p:nvSpPr>
        <p:spPr>
          <a:xfrm>
            <a:off x="7646392" y="1537066"/>
            <a:ext cx="3977346" cy="481877"/>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400" b="1" kern="0" dirty="0">
                <a:solidFill>
                  <a:srgbClr val="002060"/>
                </a:solidFill>
                <a:latin typeface="Arial" panose="020B0604020202020204" pitchFamily="34" charset="0"/>
                <a:ea typeface="Calibri" panose="020F0502020204030204" pitchFamily="34" charset="0"/>
                <a:cs typeface="Arial" panose="020B0604020202020204" pitchFamily="34" charset="0"/>
              </a:rPr>
              <a:t>Беларусь</a:t>
            </a:r>
            <a:r>
              <a:rPr lang="en-US" sz="1400" b="1" kern="0" dirty="0">
                <a:solidFill>
                  <a:srgbClr val="002060"/>
                </a:solidFill>
                <a:latin typeface="Arial" panose="020B0604020202020204" pitchFamily="34" charset="0"/>
                <a:ea typeface="Calibri" panose="020F0502020204030204" pitchFamily="34" charset="0"/>
                <a:cs typeface="Arial" panose="020B0604020202020204" pitchFamily="34" charset="0"/>
              </a:rPr>
              <a:t>: </a:t>
            </a:r>
            <a:r>
              <a:rPr lang="ru-RU" sz="1400" b="1" kern="0" dirty="0">
                <a:solidFill>
                  <a:srgbClr val="002060"/>
                </a:solidFill>
                <a:latin typeface="Arial" panose="020B0604020202020204" pitchFamily="34" charset="0"/>
                <a:ea typeface="Calibri" panose="020F0502020204030204" pitchFamily="34" charset="0"/>
                <a:cs typeface="Arial" panose="020B0604020202020204" pitchFamily="34" charset="0"/>
              </a:rPr>
              <a:t>динамика преступлений </a:t>
            </a:r>
          </a:p>
          <a:p>
            <a:pPr algn="ctr"/>
            <a:r>
              <a:rPr lang="ru-RU" sz="1400" b="1" kern="0" dirty="0">
                <a:solidFill>
                  <a:srgbClr val="002060"/>
                </a:solidFill>
                <a:latin typeface="Arial" panose="020B0604020202020204" pitchFamily="34" charset="0"/>
                <a:ea typeface="Calibri" panose="020F0502020204030204" pitchFamily="34" charset="0"/>
                <a:cs typeface="Arial" panose="020B0604020202020204" pitchFamily="34" charset="0"/>
              </a:rPr>
              <a:t>экстремисткой направленности </a:t>
            </a:r>
            <a:endParaRPr lang="ru-RU" sz="14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0609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939FE23D-3173-6FCC-31A7-A0FAD8DB5CD8}"/>
              </a:ext>
            </a:extLst>
          </p:cNvPr>
          <p:cNvSpPr txBox="1">
            <a:spLocks/>
          </p:cNvSpPr>
          <p:nvPr/>
        </p:nvSpPr>
        <p:spPr>
          <a:xfrm>
            <a:off x="933449" y="117143"/>
            <a:ext cx="11087101" cy="704723"/>
          </a:xfrm>
          <a:prstGeom prst="rect">
            <a:avLst/>
          </a:prstGeom>
          <a:solidFill>
            <a:srgbClr val="00206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20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РАСШАТЫВАНИЕ СТРАНЫ-МИШЕНИ </a:t>
            </a:r>
            <a:br>
              <a:rPr kumimoji="0" lang="ru-RU" sz="11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br>
            <a:r>
              <a:rPr kumimoji="0" lang="ru-RU" sz="11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Карлос М. Бабочка и ураган. Теория хаоса и глобальное потепление. </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URL: http://vagrius.ru/ </a:t>
            </a:r>
            <a:r>
              <a:rPr kumimoji="0" lang="en-US" sz="1100" b="0"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nauchno-obrazovatelnaya</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/b-3455 html (</a:t>
            </a:r>
            <a:r>
              <a:rPr kumimoji="0" lang="ru-RU" sz="11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дата обращения: 26.08.2017)</a:t>
            </a:r>
          </a:p>
        </p:txBody>
      </p:sp>
      <p:sp>
        <p:nvSpPr>
          <p:cNvPr id="5" name="Объект 2">
            <a:extLst>
              <a:ext uri="{FF2B5EF4-FFF2-40B4-BE49-F238E27FC236}">
                <a16:creationId xmlns:a16="http://schemas.microsoft.com/office/drawing/2014/main" id="{52FE45D4-7EBD-54F7-AFE3-63B794B4BAC2}"/>
              </a:ext>
            </a:extLst>
          </p:cNvPr>
          <p:cNvSpPr txBox="1">
            <a:spLocks/>
          </p:cNvSpPr>
          <p:nvPr/>
        </p:nvSpPr>
        <p:spPr>
          <a:xfrm>
            <a:off x="933449" y="930829"/>
            <a:ext cx="11106150" cy="5422345"/>
          </a:xfrm>
          <a:prstGeom prst="rect">
            <a:avLst/>
          </a:prstGeom>
          <a:solidFill>
            <a:schemeClr val="bg1">
              <a:lumMod val="95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sng"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ПОДГОТОВКА НАЧАЛЬНЫХ УСЛОВИЙ ДЛЯ «ЦВЕТНОЙ РЕВОЛЮЦИИ»</a:t>
            </a:r>
            <a:endPar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1. </a:t>
            </a:r>
            <a:r>
              <a:rPr kumimoji="0" lang="ru-RU"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Знание социально-политической системы </a:t>
            </a: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(порядок принятия решений, структура системы, единство интересов групп общества, идеология, соотношение ресурсов групп (лидеры и сплоченность их последователей, идеология, материальные средства). В 2020 г. в Беларуси сторонников власти 75 %, в оппозиции 15 %, нейтральных граждан 15 %).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a:t>
            </a:r>
            <a:r>
              <a:rPr kumimoji="0" lang="ru-RU"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Наличие располагаемого времени </a:t>
            </a: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для подводки системы </a:t>
            </a:r>
            <a:r>
              <a:rPr kumimoji="0" lang="ru-RU" sz="20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управления государством </a:t>
            </a: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к точке бифуркации (захвату власти) ‒ это стратегия на десятилетия.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 </a:t>
            </a:r>
            <a:r>
              <a:rPr kumimoji="0" lang="ru-RU"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Достаточность средств для навязывания </a:t>
            </a: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деструктивного развития системы и поиска уязвимостей для усиления воздействия на нее. Формирование сил в системе, работающих на ее разрушение или ослабление (отдельные группы и деятели).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4. Шпионаж для получения информации изнутри системы («агенты перемен» и НКО).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5. Использование </a:t>
            </a:r>
            <a:r>
              <a:rPr kumimoji="0" lang="ru-RU"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нелинейных свойств </a:t>
            </a: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систем и элементов социального управления.</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6. </a:t>
            </a:r>
            <a:r>
              <a:rPr kumimoji="0" lang="ru-RU" sz="2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Хаотизация среды государственного управления </a:t>
            </a:r>
            <a:r>
              <a:rPr kumimoji="0" lang="ru-RU" sz="2000" b="0" i="0" u="none" strike="noStrike" kern="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(стратегические операции по «отмене России и Беларуси»; пропаганда для подрыва политической стабильности;  фейки для создания паники; вербовка предателей в элита, террористов).</a:t>
            </a:r>
            <a:endPar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6" name="Рисунок 5">
            <a:extLst>
              <a:ext uri="{FF2B5EF4-FFF2-40B4-BE49-F238E27FC236}">
                <a16:creationId xmlns:a16="http://schemas.microsoft.com/office/drawing/2014/main" id="{B83AB3F4-13A9-4CA5-B789-E5BD449D96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70" y="169340"/>
            <a:ext cx="746762" cy="6571501"/>
          </a:xfrm>
          <a:prstGeom prst="rect">
            <a:avLst/>
          </a:prstGeom>
        </p:spPr>
      </p:pic>
      <p:pic>
        <p:nvPicPr>
          <p:cNvPr id="2" name="Picture 8">
            <a:extLst>
              <a:ext uri="{FF2B5EF4-FFF2-40B4-BE49-F238E27FC236}">
                <a16:creationId xmlns:a16="http://schemas.microsoft.com/office/drawing/2014/main" id="{845D5191-7477-747F-D992-84DD31266BCF}"/>
              </a:ext>
            </a:extLst>
          </p:cNvPr>
          <p:cNvPicPr>
            <a:picLocks noChangeAspect="1" noChangeArrowheads="1"/>
          </p:cNvPicPr>
          <p:nvPr/>
        </p:nvPicPr>
        <p:blipFill>
          <a:blip r:embed="rId3" cstate="print"/>
          <a:srcRect/>
          <a:stretch>
            <a:fillRect/>
          </a:stretch>
        </p:blipFill>
        <p:spPr bwMode="auto">
          <a:xfrm>
            <a:off x="10707091" y="5927171"/>
            <a:ext cx="1102920" cy="735280"/>
          </a:xfrm>
          <a:prstGeom prst="rect">
            <a:avLst/>
          </a:prstGeom>
          <a:noFill/>
          <a:ln w="9525">
            <a:noFill/>
            <a:miter lim="800000"/>
            <a:headEnd/>
            <a:tailEnd/>
          </a:ln>
        </p:spPr>
      </p:pic>
    </p:spTree>
    <p:extLst>
      <p:ext uri="{BB962C8B-B14F-4D97-AF65-F5344CB8AC3E}">
        <p14:creationId xmlns:p14="http://schemas.microsoft.com/office/powerpoint/2010/main" val="1713946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19675" y="920154"/>
            <a:ext cx="7153275" cy="5442545"/>
          </a:xfrm>
        </p:spPr>
        <p:txBody>
          <a:bodyPr>
            <a:noAutofit/>
          </a:bodyPr>
          <a:lstStyle/>
          <a:p>
            <a:pPr>
              <a:buNone/>
            </a:pPr>
            <a:r>
              <a:rPr lang="ru-RU" sz="1600" b="1" u="sng" dirty="0">
                <a:solidFill>
                  <a:srgbClr val="002060"/>
                </a:solidFill>
                <a:latin typeface="Arial" panose="020B0604020202020204" pitchFamily="34" charset="0"/>
                <a:cs typeface="Arial" panose="020B0604020202020204" pitchFamily="34" charset="0"/>
              </a:rPr>
              <a:t>Последовательная смена мотивации протестующих</a:t>
            </a:r>
            <a:r>
              <a:rPr lang="en-US" sz="1600" dirty="0">
                <a:solidFill>
                  <a:srgbClr val="002060"/>
                </a:solidFill>
                <a:latin typeface="Arial" panose="020B0604020202020204" pitchFamily="34" charset="0"/>
                <a:cs typeface="Arial" panose="020B0604020202020204" pitchFamily="34" charset="0"/>
              </a:rPr>
              <a:t>:</a:t>
            </a:r>
            <a:r>
              <a:rPr lang="ru-RU" sz="1600" dirty="0">
                <a:solidFill>
                  <a:srgbClr val="002060"/>
                </a:solidFill>
                <a:latin typeface="Arial" panose="020B0604020202020204" pitchFamily="34" charset="0"/>
                <a:cs typeface="Arial" panose="020B0604020202020204" pitchFamily="34" charset="0"/>
              </a:rPr>
              <a:t> </a:t>
            </a:r>
          </a:p>
          <a:p>
            <a:pPr marL="685800" lvl="1" indent="-342900">
              <a:buFont typeface="Wingdings" panose="05000000000000000000" pitchFamily="2" charset="2"/>
              <a:buChar char="q"/>
            </a:pPr>
            <a:r>
              <a:rPr lang="ru-RU" sz="1600" dirty="0">
                <a:solidFill>
                  <a:srgbClr val="002060"/>
                </a:solidFill>
                <a:latin typeface="Arial" panose="020B0604020202020204" pitchFamily="34" charset="0"/>
                <a:cs typeface="Arial" panose="020B0604020202020204" pitchFamily="34" charset="0"/>
              </a:rPr>
              <a:t>«Не сам факт фальсификации, а ее масштаб» (фотографии множества протоколов нарушений)</a:t>
            </a:r>
            <a:r>
              <a:rPr lang="en-US" sz="1600" dirty="0">
                <a:solidFill>
                  <a:srgbClr val="002060"/>
                </a:solidFill>
                <a:latin typeface="Arial" panose="020B0604020202020204" pitchFamily="34" charset="0"/>
                <a:cs typeface="Arial" panose="020B0604020202020204" pitchFamily="34" charset="0"/>
              </a:rPr>
              <a:t>;</a:t>
            </a:r>
          </a:p>
          <a:p>
            <a:pPr marL="685800" lvl="1" indent="-342900">
              <a:buFont typeface="Wingdings" panose="05000000000000000000" pitchFamily="2" charset="2"/>
              <a:buChar char="q"/>
            </a:pPr>
            <a:r>
              <a:rPr lang="ru-RU" sz="1600" dirty="0">
                <a:solidFill>
                  <a:srgbClr val="002060"/>
                </a:solidFill>
                <a:latin typeface="Arial" panose="020B0604020202020204" pitchFamily="34" charset="0"/>
                <a:cs typeface="Arial" panose="020B0604020202020204" pitchFamily="34" charset="0"/>
              </a:rPr>
              <a:t>«Жестокое подавлении мирного протеста» (социальные сети захлестнул поток свидетельств насилия</a:t>
            </a:r>
            <a:r>
              <a:rPr lang="en-US" sz="1600" dirty="0">
                <a:solidFill>
                  <a:srgbClr val="002060"/>
                </a:solidFill>
                <a:latin typeface="Arial" panose="020B0604020202020204" pitchFamily="34" charset="0"/>
                <a:cs typeface="Arial" panose="020B0604020202020204" pitchFamily="34" charset="0"/>
              </a:rPr>
              <a:t>, </a:t>
            </a:r>
            <a:r>
              <a:rPr lang="ru-RU" sz="1600" dirty="0">
                <a:solidFill>
                  <a:srgbClr val="002060"/>
                </a:solidFill>
                <a:latin typeface="Arial" panose="020B0604020202020204" pitchFamily="34" charset="0"/>
                <a:cs typeface="Arial" panose="020B0604020202020204" pitchFamily="34" charset="0"/>
              </a:rPr>
              <a:t>репортажей выхода из СИЗО участников протеста)</a:t>
            </a:r>
            <a:r>
              <a:rPr lang="en-US" sz="1600" dirty="0">
                <a:solidFill>
                  <a:srgbClr val="002060"/>
                </a:solidFill>
                <a:latin typeface="Arial" panose="020B0604020202020204" pitchFamily="34" charset="0"/>
                <a:cs typeface="Arial" panose="020B0604020202020204" pitchFamily="34" charset="0"/>
              </a:rPr>
              <a:t>;</a:t>
            </a:r>
          </a:p>
          <a:p>
            <a:pPr marL="685800" lvl="1" indent="-342900">
              <a:buFont typeface="Wingdings" panose="05000000000000000000" pitchFamily="2" charset="2"/>
              <a:buChar char="q"/>
            </a:pPr>
            <a:r>
              <a:rPr lang="ru-RU" sz="1600" dirty="0">
                <a:solidFill>
                  <a:srgbClr val="002060"/>
                </a:solidFill>
                <a:latin typeface="Arial" panose="020B0604020202020204" pitchFamily="34" charset="0"/>
                <a:cs typeface="Arial" panose="020B0604020202020204" pitchFamily="34" charset="0"/>
              </a:rPr>
              <a:t>«В протестах участвуют все» (создание информационного фона массовости протестов).</a:t>
            </a:r>
          </a:p>
          <a:p>
            <a:pPr>
              <a:buNone/>
            </a:pPr>
            <a:r>
              <a:rPr lang="ru-RU" sz="1600" b="1" u="sng" dirty="0">
                <a:solidFill>
                  <a:srgbClr val="002060"/>
                </a:solidFill>
                <a:latin typeface="Arial" panose="020B0604020202020204" pitchFamily="34" charset="0"/>
                <a:cs typeface="Arial" panose="020B0604020202020204" pitchFamily="34" charset="0"/>
              </a:rPr>
              <a:t>Гибкая тактика </a:t>
            </a:r>
            <a:r>
              <a:rPr lang="ru-RU" sz="1600" u="sng" dirty="0">
                <a:solidFill>
                  <a:srgbClr val="002060"/>
                </a:solidFill>
                <a:latin typeface="Arial" panose="020B0604020202020204" pitchFamily="34" charset="0"/>
                <a:cs typeface="Arial" panose="020B0604020202020204" pitchFamily="34" charset="0"/>
              </a:rPr>
              <a:t>на этапах протеста</a:t>
            </a:r>
            <a:r>
              <a:rPr lang="ru-RU" sz="1600" dirty="0">
                <a:solidFill>
                  <a:srgbClr val="002060"/>
                </a:solidFill>
                <a:latin typeface="Arial" panose="020B0604020202020204" pitchFamily="34" charset="0"/>
                <a:cs typeface="Arial" panose="020B0604020202020204" pitchFamily="34" charset="0"/>
              </a:rPr>
              <a:t>. </a:t>
            </a:r>
          </a:p>
          <a:p>
            <a:pPr marL="685800" lvl="1" indent="-342900">
              <a:buNone/>
            </a:pPr>
            <a:r>
              <a:rPr lang="ru-RU" sz="1600" i="1" dirty="0">
                <a:solidFill>
                  <a:srgbClr val="002060"/>
                </a:solidFill>
                <a:latin typeface="Arial" panose="020B0604020202020204" pitchFamily="34" charset="0"/>
                <a:cs typeface="Arial" panose="020B0604020202020204" pitchFamily="34" charset="0"/>
              </a:rPr>
              <a:t>На этапе подъема</a:t>
            </a:r>
            <a:r>
              <a:rPr lang="en-US" sz="1600" dirty="0">
                <a:solidFill>
                  <a:srgbClr val="002060"/>
                </a:solidFill>
                <a:latin typeface="Arial" panose="020B0604020202020204" pitchFamily="34" charset="0"/>
                <a:cs typeface="Arial" panose="020B0604020202020204" pitchFamily="34" charset="0"/>
              </a:rPr>
              <a:t>:</a:t>
            </a:r>
            <a:r>
              <a:rPr lang="ru-RU" sz="1600" dirty="0">
                <a:solidFill>
                  <a:srgbClr val="002060"/>
                </a:solidFill>
                <a:latin typeface="Arial" panose="020B0604020202020204" pitchFamily="34" charset="0"/>
                <a:cs typeface="Arial" panose="020B0604020202020204" pitchFamily="34" charset="0"/>
              </a:rPr>
              <a:t> </a:t>
            </a:r>
          </a:p>
          <a:p>
            <a:pPr marL="685800" lvl="1" indent="-342900">
              <a:buFont typeface="Wingdings" pitchFamily="2" charset="2"/>
              <a:buChar char="q"/>
            </a:pPr>
            <a:r>
              <a:rPr lang="ru-RU" sz="1600" dirty="0">
                <a:solidFill>
                  <a:srgbClr val="002060"/>
                </a:solidFill>
                <a:latin typeface="Arial" panose="020B0604020202020204" pitchFamily="34" charset="0"/>
                <a:cs typeface="Arial" panose="020B0604020202020204" pitchFamily="34" charset="0"/>
              </a:rPr>
              <a:t>вывод на улицы протестующих без лидеров и партий</a:t>
            </a:r>
            <a:r>
              <a:rPr lang="en-US" sz="1600" dirty="0">
                <a:solidFill>
                  <a:srgbClr val="002060"/>
                </a:solidFill>
                <a:latin typeface="Arial" panose="020B0604020202020204" pitchFamily="34" charset="0"/>
                <a:cs typeface="Arial" panose="020B0604020202020204" pitchFamily="34" charset="0"/>
              </a:rPr>
              <a:t>;</a:t>
            </a:r>
            <a:endParaRPr lang="ru-RU" sz="1600" dirty="0">
              <a:solidFill>
                <a:srgbClr val="002060"/>
              </a:solidFill>
              <a:latin typeface="Arial" panose="020B0604020202020204" pitchFamily="34" charset="0"/>
              <a:cs typeface="Arial" panose="020B0604020202020204" pitchFamily="34" charset="0"/>
            </a:endParaRPr>
          </a:p>
          <a:p>
            <a:pPr marL="685800" lvl="1" indent="-342900">
              <a:buFont typeface="Wingdings" pitchFamily="2" charset="2"/>
              <a:buChar char="q"/>
            </a:pPr>
            <a:r>
              <a:rPr lang="ru-RU" sz="1600" dirty="0">
                <a:solidFill>
                  <a:srgbClr val="002060"/>
                </a:solidFill>
                <a:latin typeface="Arial" panose="020B0604020202020204" pitchFamily="34" charset="0"/>
                <a:cs typeface="Arial" panose="020B0604020202020204" pitchFamily="34" charset="0"/>
              </a:rPr>
              <a:t>использование лидеров мнений в качестве катализаторов протестов (спортсмены, артисты, и др.). </a:t>
            </a:r>
          </a:p>
          <a:p>
            <a:pPr marL="685800" lvl="1" indent="-342900">
              <a:buFont typeface="Wingdings" pitchFamily="2" charset="2"/>
              <a:buChar char="q"/>
            </a:pPr>
            <a:r>
              <a:rPr lang="ru-RU" sz="1600" dirty="0">
                <a:solidFill>
                  <a:srgbClr val="002060"/>
                </a:solidFill>
                <a:latin typeface="Arial" panose="020B0604020202020204" pitchFamily="34" charset="0"/>
                <a:cs typeface="Arial" panose="020B0604020202020204" pitchFamily="34" charset="0"/>
              </a:rPr>
              <a:t>переформатирование влияния и роли протестных групп на ход мятежа, передача управления радикалам сразу после проведения голосования.</a:t>
            </a:r>
          </a:p>
          <a:p>
            <a:pPr marL="685800" lvl="1" indent="-342900">
              <a:buNone/>
            </a:pPr>
            <a:r>
              <a:rPr lang="ru-RU" sz="1600" i="1" dirty="0">
                <a:solidFill>
                  <a:srgbClr val="002060"/>
                </a:solidFill>
                <a:latin typeface="Arial" panose="020B0604020202020204" pitchFamily="34" charset="0"/>
                <a:cs typeface="Arial" panose="020B0604020202020204" pitchFamily="34" charset="0"/>
              </a:rPr>
              <a:t>На этапе спада</a:t>
            </a:r>
            <a:r>
              <a:rPr lang="en-US" sz="1600" dirty="0">
                <a:solidFill>
                  <a:srgbClr val="002060"/>
                </a:solidFill>
                <a:latin typeface="Arial" panose="020B0604020202020204" pitchFamily="34" charset="0"/>
                <a:cs typeface="Arial" panose="020B0604020202020204" pitchFamily="34" charset="0"/>
              </a:rPr>
              <a:t>:</a:t>
            </a:r>
            <a:r>
              <a:rPr lang="ru-RU" sz="1600" dirty="0">
                <a:solidFill>
                  <a:srgbClr val="002060"/>
                </a:solidFill>
                <a:latin typeface="Arial" panose="020B0604020202020204" pitchFamily="34" charset="0"/>
                <a:cs typeface="Arial" panose="020B0604020202020204" pitchFamily="34" charset="0"/>
              </a:rPr>
              <a:t> </a:t>
            </a:r>
          </a:p>
          <a:p>
            <a:pPr marL="685800" lvl="1" indent="-342900">
              <a:buFont typeface="Wingdings" pitchFamily="2" charset="2"/>
              <a:buChar char="q"/>
            </a:pPr>
            <a:r>
              <a:rPr lang="ru-RU" sz="1600" dirty="0">
                <a:solidFill>
                  <a:srgbClr val="002060"/>
                </a:solidFill>
                <a:latin typeface="Arial" panose="020B0604020202020204" pitchFamily="34" charset="0"/>
                <a:cs typeface="Arial" panose="020B0604020202020204" pitchFamily="34" charset="0"/>
              </a:rPr>
              <a:t>вовлечение в протесты женщин, пенсионеров, инвалидов, подростков и детей</a:t>
            </a:r>
            <a:r>
              <a:rPr lang="en-US" sz="1600" dirty="0">
                <a:solidFill>
                  <a:srgbClr val="002060"/>
                </a:solidFill>
                <a:latin typeface="Arial" panose="020B0604020202020204" pitchFamily="34" charset="0"/>
                <a:cs typeface="Arial" panose="020B0604020202020204" pitchFamily="34" charset="0"/>
              </a:rPr>
              <a:t>;</a:t>
            </a:r>
            <a:endParaRPr lang="ru-RU" sz="1600" dirty="0">
              <a:solidFill>
                <a:srgbClr val="002060"/>
              </a:solidFill>
              <a:latin typeface="Arial" panose="020B0604020202020204" pitchFamily="34" charset="0"/>
              <a:cs typeface="Arial" panose="020B0604020202020204" pitchFamily="34" charset="0"/>
            </a:endParaRPr>
          </a:p>
          <a:p>
            <a:pPr marL="685800" lvl="1" indent="-342900">
              <a:buFont typeface="Wingdings" pitchFamily="2" charset="2"/>
              <a:buChar char="q"/>
            </a:pPr>
            <a:r>
              <a:rPr lang="ru-RU" sz="1600" dirty="0">
                <a:solidFill>
                  <a:srgbClr val="002060"/>
                </a:solidFill>
                <a:latin typeface="Arial" panose="020B0604020202020204" pitchFamily="34" charset="0"/>
                <a:cs typeface="Arial" panose="020B0604020202020204" pitchFamily="34" charset="0"/>
              </a:rPr>
              <a:t>оживление деятельности организаций националистов для долгосрочной политической деятельности в будущем.</a:t>
            </a:r>
          </a:p>
          <a:p>
            <a:pPr>
              <a:buFont typeface="+mj-lt"/>
              <a:buAutoNum type="arabicPeriod"/>
            </a:pPr>
            <a:endParaRPr lang="ru-RU" sz="1600" dirty="0">
              <a:solidFill>
                <a:srgbClr val="002060"/>
              </a:solidFill>
              <a:latin typeface="Arial" panose="020B0604020202020204" pitchFamily="34" charset="0"/>
              <a:cs typeface="Arial" panose="020B0604020202020204" pitchFamily="34" charset="0"/>
            </a:endParaRPr>
          </a:p>
          <a:p>
            <a:endParaRPr lang="ru-RU" sz="1600" dirty="0"/>
          </a:p>
        </p:txBody>
      </p:sp>
      <p:sp>
        <p:nvSpPr>
          <p:cNvPr id="4" name="Заголовок 1"/>
          <p:cNvSpPr>
            <a:spLocks noGrp="1"/>
          </p:cNvSpPr>
          <p:nvPr>
            <p:ph type="title"/>
          </p:nvPr>
        </p:nvSpPr>
        <p:spPr>
          <a:xfrm>
            <a:off x="964754" y="273224"/>
            <a:ext cx="10922446" cy="432048"/>
          </a:xfrm>
          <a:solidFill>
            <a:srgbClr val="002060"/>
          </a:solidFill>
        </p:spPr>
        <p:txBody>
          <a:bodyPr>
            <a:normAutofit/>
          </a:bodyPr>
          <a:lstStyle/>
          <a:p>
            <a:pPr algn="l"/>
            <a:r>
              <a:rPr lang="ru-RU" sz="2000" dirty="0">
                <a:solidFill>
                  <a:schemeClr val="bg1"/>
                </a:solidFill>
                <a:latin typeface="Arial" panose="020B0604020202020204" pitchFamily="34" charset="0"/>
                <a:cs typeface="Arial" panose="020B0604020202020204" pitchFamily="34" charset="0"/>
              </a:rPr>
              <a:t>ИННОВАЦИИ В ПОЛИТИЧЕСКИХ ТЕХНОЛОГИЯХ БЕЛОРУССКОГО МЯТЕЖА</a:t>
            </a:r>
          </a:p>
        </p:txBody>
      </p:sp>
      <p:pic>
        <p:nvPicPr>
          <p:cNvPr id="2" name="Рисунок 1">
            <a:extLst>
              <a:ext uri="{FF2B5EF4-FFF2-40B4-BE49-F238E27FC236}">
                <a16:creationId xmlns:a16="http://schemas.microsoft.com/office/drawing/2014/main" id="{03938FA0-F24C-743F-0A62-DFE362CF3B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70" y="169340"/>
            <a:ext cx="667805" cy="6571501"/>
          </a:xfrm>
          <a:prstGeom prst="rect">
            <a:avLst/>
          </a:prstGeom>
        </p:spPr>
      </p:pic>
      <p:pic>
        <p:nvPicPr>
          <p:cNvPr id="6" name="Picture 8">
            <a:extLst>
              <a:ext uri="{FF2B5EF4-FFF2-40B4-BE49-F238E27FC236}">
                <a16:creationId xmlns:a16="http://schemas.microsoft.com/office/drawing/2014/main" id="{F084F6B0-689A-00D2-CCDC-5D0741C92D71}"/>
              </a:ext>
            </a:extLst>
          </p:cNvPr>
          <p:cNvPicPr>
            <a:picLocks noChangeAspect="1" noChangeArrowheads="1"/>
          </p:cNvPicPr>
          <p:nvPr/>
        </p:nvPicPr>
        <p:blipFill>
          <a:blip r:embed="rId3" cstate="print"/>
          <a:srcRect/>
          <a:stretch>
            <a:fillRect/>
          </a:stretch>
        </p:blipFill>
        <p:spPr bwMode="auto">
          <a:xfrm>
            <a:off x="3195612" y="5198364"/>
            <a:ext cx="1102920" cy="735280"/>
          </a:xfrm>
          <a:prstGeom prst="rect">
            <a:avLst/>
          </a:prstGeom>
          <a:noFill/>
          <a:ln w="9525">
            <a:noFill/>
            <a:miter lim="800000"/>
            <a:headEnd/>
            <a:tailEnd/>
          </a:ln>
        </p:spPr>
      </p:pic>
      <p:graphicFrame>
        <p:nvGraphicFramePr>
          <p:cNvPr id="7" name="Объект 3">
            <a:extLst>
              <a:ext uri="{FF2B5EF4-FFF2-40B4-BE49-F238E27FC236}">
                <a16:creationId xmlns:a16="http://schemas.microsoft.com/office/drawing/2014/main" id="{04DC1299-CAA8-2E8A-DDEE-873D32BBCF4E}"/>
              </a:ext>
            </a:extLst>
          </p:cNvPr>
          <p:cNvGraphicFramePr>
            <a:graphicFrameLocks/>
          </p:cNvGraphicFramePr>
          <p:nvPr>
            <p:extLst>
              <p:ext uri="{D42A27DB-BD31-4B8C-83A1-F6EECF244321}">
                <p14:modId xmlns:p14="http://schemas.microsoft.com/office/powerpoint/2010/main" val="1084481816"/>
              </p:ext>
            </p:extLst>
          </p:nvPr>
        </p:nvGraphicFramePr>
        <p:xfrm>
          <a:off x="850482" y="1796454"/>
          <a:ext cx="4140618" cy="3255264"/>
        </p:xfrm>
        <a:graphic>
          <a:graphicData uri="http://schemas.openxmlformats.org/drawingml/2006/table">
            <a:tbl>
              <a:tblPr firstRow="1" bandRow="1">
                <a:tableStyleId>{5C22544A-7EE6-4342-B048-85BDC9FD1C3A}</a:tableStyleId>
              </a:tblPr>
              <a:tblGrid>
                <a:gridCol w="1952964">
                  <a:extLst>
                    <a:ext uri="{9D8B030D-6E8A-4147-A177-3AD203B41FA5}">
                      <a16:colId xmlns:a16="http://schemas.microsoft.com/office/drawing/2014/main" val="2199928371"/>
                    </a:ext>
                  </a:extLst>
                </a:gridCol>
                <a:gridCol w="2187654">
                  <a:extLst>
                    <a:ext uri="{9D8B030D-6E8A-4147-A177-3AD203B41FA5}">
                      <a16:colId xmlns:a16="http://schemas.microsoft.com/office/drawing/2014/main" val="2825636250"/>
                    </a:ext>
                  </a:extLst>
                </a:gridCol>
              </a:tblGrid>
              <a:tr h="4259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cap="none" normalizeH="0" baseline="0" dirty="0">
                          <a:ln>
                            <a:noFill/>
                          </a:ln>
                          <a:solidFill>
                            <a:srgbClr val="002060"/>
                          </a:solidFill>
                          <a:effectLst/>
                          <a:latin typeface="Arial" charset="0"/>
                        </a:rPr>
                        <a:t>Ситуация низкой неопределенности</a:t>
                      </a:r>
                      <a:endParaRPr lang="ru-RU" sz="1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cap="none" normalizeH="0" baseline="0" dirty="0">
                          <a:ln>
                            <a:noFill/>
                          </a:ln>
                          <a:solidFill>
                            <a:srgbClr val="002060"/>
                          </a:solidFill>
                          <a:effectLst/>
                          <a:latin typeface="Arial" charset="0"/>
                        </a:rPr>
                        <a:t>Ситуация умеренной неопределенности</a:t>
                      </a:r>
                      <a:endParaRPr lang="ru-RU" sz="1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550486531"/>
                  </a:ext>
                </a:extLst>
              </a:tr>
              <a:tr h="1005127">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0" i="0" u="none" strike="noStrike" cap="none" normalizeH="0" baseline="0" dirty="0">
                          <a:ln>
                            <a:noFill/>
                          </a:ln>
                          <a:solidFill>
                            <a:srgbClr val="002060"/>
                          </a:solidFill>
                          <a:effectLst/>
                          <a:latin typeface="Arial" charset="0"/>
                        </a:rPr>
                        <a:t>Воздействий мало.</a:t>
                      </a:r>
                    </a:p>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0" i="0" u="none" strike="noStrike" cap="none" normalizeH="0" baseline="0" dirty="0">
                          <a:ln>
                            <a:noFill/>
                          </a:ln>
                          <a:solidFill>
                            <a:srgbClr val="002060"/>
                          </a:solidFill>
                          <a:effectLst/>
                          <a:latin typeface="Arial" charset="0"/>
                        </a:rPr>
                        <a:t>Воздействия независимы.</a:t>
                      </a:r>
                    </a:p>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0" i="0" u="none" strike="noStrike" cap="none" normalizeH="0" baseline="0" dirty="0">
                          <a:ln>
                            <a:noFill/>
                          </a:ln>
                          <a:solidFill>
                            <a:srgbClr val="002060"/>
                          </a:solidFill>
                          <a:effectLst/>
                          <a:latin typeface="Arial" charset="0"/>
                        </a:rPr>
                        <a:t>Воздействия меняются медленно</a:t>
                      </a:r>
                      <a:endParaRPr lang="ru-RU" sz="1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0" i="0" u="none" strike="noStrike" cap="none" normalizeH="0" baseline="0" dirty="0">
                          <a:ln>
                            <a:noFill/>
                          </a:ln>
                          <a:solidFill>
                            <a:srgbClr val="002060"/>
                          </a:solidFill>
                          <a:effectLst/>
                          <a:latin typeface="Arial" charset="0"/>
                        </a:rPr>
                        <a:t>Воздействий много.</a:t>
                      </a:r>
                    </a:p>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0" i="0" u="none" strike="noStrike" cap="none" normalizeH="0" baseline="0" dirty="0">
                          <a:ln>
                            <a:noFill/>
                          </a:ln>
                          <a:solidFill>
                            <a:srgbClr val="002060"/>
                          </a:solidFill>
                          <a:effectLst/>
                          <a:latin typeface="Arial" charset="0"/>
                        </a:rPr>
                        <a:t>Воздействия взаимно зависимы.</a:t>
                      </a:r>
                    </a:p>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0" i="0" u="none" strike="noStrike" cap="none" normalizeH="0" baseline="0" dirty="0">
                          <a:ln>
                            <a:noFill/>
                          </a:ln>
                          <a:solidFill>
                            <a:srgbClr val="002060"/>
                          </a:solidFill>
                          <a:effectLst/>
                          <a:latin typeface="Arial" charset="0"/>
                        </a:rPr>
                        <a:t>Воздействия меняются медленно</a:t>
                      </a:r>
                      <a:endParaRPr lang="ru-RU" sz="1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9623010"/>
                  </a:ext>
                </a:extLst>
              </a:tr>
              <a:tr h="5962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cap="none" normalizeH="0" baseline="0" dirty="0">
                          <a:ln>
                            <a:noFill/>
                          </a:ln>
                          <a:solidFill>
                            <a:srgbClr val="002060"/>
                          </a:solidFill>
                          <a:effectLst/>
                          <a:latin typeface="Arial" charset="0"/>
                        </a:rPr>
                        <a:t>Ситуация умеренно высокой неопределенности</a:t>
                      </a:r>
                      <a:endParaRPr lang="ru-RU" sz="1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cap="none" normalizeH="0" baseline="0" dirty="0">
                          <a:ln>
                            <a:noFill/>
                          </a:ln>
                          <a:solidFill>
                            <a:srgbClr val="C00000"/>
                          </a:solidFill>
                          <a:effectLst/>
                          <a:latin typeface="Arial" charset="0"/>
                        </a:rPr>
                        <a:t>Ситуация высокой неопределенности</a:t>
                      </a:r>
                      <a:endParaRPr lang="ru-RU" sz="1200"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1596556"/>
                  </a:ext>
                </a:extLst>
              </a:tr>
              <a:tr h="1005127">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0" i="0" u="none" strike="noStrike" cap="none" normalizeH="0" baseline="0" dirty="0">
                          <a:ln>
                            <a:noFill/>
                          </a:ln>
                          <a:solidFill>
                            <a:srgbClr val="002060"/>
                          </a:solidFill>
                          <a:effectLst/>
                          <a:latin typeface="Arial" charset="0"/>
                        </a:rPr>
                        <a:t>Воздействий мало</a:t>
                      </a:r>
                    </a:p>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0" i="0" u="none" strike="noStrike" cap="none" normalizeH="0" baseline="0" dirty="0">
                          <a:ln>
                            <a:noFill/>
                          </a:ln>
                          <a:solidFill>
                            <a:srgbClr val="002060"/>
                          </a:solidFill>
                          <a:effectLst/>
                          <a:latin typeface="Arial" charset="0"/>
                        </a:rPr>
                        <a:t>Меняются быстро. </a:t>
                      </a:r>
                    </a:p>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0" i="0" u="none" strike="noStrike" cap="none" normalizeH="0" baseline="0" dirty="0">
                          <a:ln>
                            <a:noFill/>
                          </a:ln>
                          <a:solidFill>
                            <a:srgbClr val="002060"/>
                          </a:solidFill>
                          <a:effectLst/>
                          <a:latin typeface="Arial" charset="0"/>
                        </a:rPr>
                        <a:t>Воздействия взаимно зависимы</a:t>
                      </a:r>
                    </a:p>
                    <a:p>
                      <a:pPr algn="ctr"/>
                      <a:endParaRPr lang="ru-RU" sz="1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1" i="0" u="none" strike="noStrike" cap="none" normalizeH="0" baseline="0" dirty="0">
                          <a:ln>
                            <a:noFill/>
                          </a:ln>
                          <a:solidFill>
                            <a:srgbClr val="C00000"/>
                          </a:solidFill>
                          <a:effectLst/>
                          <a:latin typeface="Arial" charset="0"/>
                        </a:rPr>
                        <a:t>Воздействий много.</a:t>
                      </a:r>
                    </a:p>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1" i="0" u="none" strike="noStrike" cap="none" normalizeH="0" baseline="0" dirty="0">
                          <a:ln>
                            <a:noFill/>
                          </a:ln>
                          <a:solidFill>
                            <a:srgbClr val="C00000"/>
                          </a:solidFill>
                          <a:effectLst/>
                          <a:latin typeface="Arial" charset="0"/>
                        </a:rPr>
                        <a:t>Воздействия зависимы.</a:t>
                      </a:r>
                    </a:p>
                    <a:p>
                      <a:pPr marL="0" marR="0" lvl="0" indent="0" algn="ctr" defTabSz="914400" rtl="0" eaLnBrk="1" fontAlgn="base" latinLnBrk="0" hangingPunct="1">
                        <a:lnSpc>
                          <a:spcPct val="100000"/>
                        </a:lnSpc>
                        <a:spcBef>
                          <a:spcPct val="20000"/>
                        </a:spcBef>
                        <a:spcAft>
                          <a:spcPct val="0"/>
                        </a:spcAft>
                        <a:buClr>
                          <a:schemeClr val="accent1"/>
                        </a:buClr>
                        <a:buSzPct val="65000"/>
                        <a:buFontTx/>
                        <a:buNone/>
                        <a:tabLst/>
                      </a:pPr>
                      <a:r>
                        <a:rPr kumimoji="0" lang="ru-RU" sz="1200" b="1" i="0" u="none" strike="noStrike" cap="none" normalizeH="0" baseline="0" dirty="0">
                          <a:ln>
                            <a:noFill/>
                          </a:ln>
                          <a:solidFill>
                            <a:srgbClr val="C00000"/>
                          </a:solidFill>
                          <a:effectLst/>
                          <a:latin typeface="Arial" charset="0"/>
                        </a:rPr>
                        <a:t>Меняются быстро</a:t>
                      </a:r>
                      <a:endParaRPr lang="ru-RU" sz="1200"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38255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1342908" y="1269235"/>
            <a:ext cx="10393721" cy="5397022"/>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a:stretch>
            <a:fillRect/>
          </a:stretch>
        </p:blipFill>
        <p:spPr bwMode="auto">
          <a:xfrm>
            <a:off x="988654" y="731565"/>
            <a:ext cx="9460272" cy="504480"/>
          </a:xfrm>
          <a:prstGeom prst="rect">
            <a:avLst/>
          </a:prstGeom>
          <a:noFill/>
          <a:ln w="9525">
            <a:noFill/>
            <a:miter lim="800000"/>
            <a:headEnd/>
            <a:tailEnd/>
          </a:ln>
        </p:spPr>
      </p:pic>
      <p:pic>
        <p:nvPicPr>
          <p:cNvPr id="2" name="Рисунок 1">
            <a:extLst>
              <a:ext uri="{FF2B5EF4-FFF2-40B4-BE49-F238E27FC236}">
                <a16:creationId xmlns:a16="http://schemas.microsoft.com/office/drawing/2014/main" id="{0DDAB55E-AF27-225E-5A94-FB18F171EF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670" y="169340"/>
            <a:ext cx="746762" cy="6571501"/>
          </a:xfrm>
          <a:prstGeom prst="rect">
            <a:avLst/>
          </a:prstGeom>
        </p:spPr>
      </p:pic>
      <p:sp>
        <p:nvSpPr>
          <p:cNvPr id="4" name="Заголовок 1">
            <a:extLst>
              <a:ext uri="{FF2B5EF4-FFF2-40B4-BE49-F238E27FC236}">
                <a16:creationId xmlns:a16="http://schemas.microsoft.com/office/drawing/2014/main" id="{89972D7E-A632-625B-DC93-7E7784C349E8}"/>
              </a:ext>
            </a:extLst>
          </p:cNvPr>
          <p:cNvSpPr>
            <a:spLocks noGrp="1"/>
          </p:cNvSpPr>
          <p:nvPr>
            <p:ph type="title"/>
          </p:nvPr>
        </p:nvSpPr>
        <p:spPr>
          <a:xfrm>
            <a:off x="1055328" y="191743"/>
            <a:ext cx="10163980" cy="432048"/>
          </a:xfrm>
          <a:solidFill>
            <a:srgbClr val="002060"/>
          </a:solidFill>
        </p:spPr>
        <p:txBody>
          <a:bodyPr>
            <a:normAutofit/>
          </a:bodyPr>
          <a:lstStyle/>
          <a:p>
            <a:pPr algn="l"/>
            <a:r>
              <a:rPr lang="ru-RU" sz="2000" dirty="0">
                <a:solidFill>
                  <a:schemeClr val="bg1"/>
                </a:solidFill>
                <a:latin typeface="Arial" panose="020B0604020202020204" pitchFamily="34" charset="0"/>
                <a:cs typeface="Arial" panose="020B0604020202020204" pitchFamily="34" charset="0"/>
              </a:rPr>
              <a:t>ВЕЩАНИЕ НА ЕВРААЗИЮ</a:t>
            </a:r>
          </a:p>
        </p:txBody>
      </p:sp>
      <p:pic>
        <p:nvPicPr>
          <p:cNvPr id="6" name="Picture 8">
            <a:extLst>
              <a:ext uri="{FF2B5EF4-FFF2-40B4-BE49-F238E27FC236}">
                <a16:creationId xmlns:a16="http://schemas.microsoft.com/office/drawing/2014/main" id="{998CB9E8-7457-9173-F4DA-099D13F9AD29}"/>
              </a:ext>
            </a:extLst>
          </p:cNvPr>
          <p:cNvPicPr>
            <a:picLocks noChangeAspect="1" noChangeArrowheads="1"/>
          </p:cNvPicPr>
          <p:nvPr/>
        </p:nvPicPr>
        <p:blipFill>
          <a:blip r:embed="rId5" cstate="print"/>
          <a:srcRect/>
          <a:stretch>
            <a:fillRect/>
          </a:stretch>
        </p:blipFill>
        <p:spPr bwMode="auto">
          <a:xfrm>
            <a:off x="10667848" y="5806220"/>
            <a:ext cx="1102920" cy="735280"/>
          </a:xfrm>
          <a:prstGeom prst="rect">
            <a:avLst/>
          </a:prstGeom>
          <a:noFill/>
          <a:ln w="9525">
            <a:noFill/>
            <a:miter lim="800000"/>
            <a:headEnd/>
            <a:tailEnd/>
          </a:ln>
        </p:spPr>
      </p:pic>
      <p:pic>
        <p:nvPicPr>
          <p:cNvPr id="10" name="Picture 4">
            <a:extLst>
              <a:ext uri="{FF2B5EF4-FFF2-40B4-BE49-F238E27FC236}">
                <a16:creationId xmlns:a16="http://schemas.microsoft.com/office/drawing/2014/main" id="{992E95C3-2439-05DA-D59D-D7A3E87595EA}"/>
              </a:ext>
            </a:extLst>
          </p:cNvPr>
          <p:cNvPicPr>
            <a:picLocks noChangeAspect="1" noChangeArrowheads="1"/>
          </p:cNvPicPr>
          <p:nvPr/>
        </p:nvPicPr>
        <p:blipFill>
          <a:blip r:embed="rId6" cstate="print"/>
          <a:srcRect/>
          <a:stretch>
            <a:fillRect/>
          </a:stretch>
        </p:blipFill>
        <p:spPr bwMode="auto">
          <a:xfrm>
            <a:off x="3762022" y="3156118"/>
            <a:ext cx="1705828" cy="1002964"/>
          </a:xfrm>
          <a:prstGeom prst="rect">
            <a:avLst/>
          </a:prstGeom>
          <a:noFill/>
          <a:ln w="28575">
            <a:solidFill>
              <a:schemeClr val="tx1"/>
            </a:solidFill>
            <a:miter lim="800000"/>
            <a:headEnd/>
            <a:tailEnd/>
          </a:ln>
          <a:effectLst>
            <a:prstShdw prst="shdw13" dist="53882" dir="13500000">
              <a:schemeClr val="bg2">
                <a:alpha val="50000"/>
              </a:schemeClr>
            </a:prstShdw>
          </a:effectLst>
        </p:spPr>
      </p:pic>
      <p:sp>
        <p:nvSpPr>
          <p:cNvPr id="15" name="Стрелка: вправо 14">
            <a:extLst>
              <a:ext uri="{FF2B5EF4-FFF2-40B4-BE49-F238E27FC236}">
                <a16:creationId xmlns:a16="http://schemas.microsoft.com/office/drawing/2014/main" id="{ECF334FF-09EF-44CC-3F4F-89480B27D4BA}"/>
              </a:ext>
            </a:extLst>
          </p:cNvPr>
          <p:cNvSpPr/>
          <p:nvPr/>
        </p:nvSpPr>
        <p:spPr>
          <a:xfrm>
            <a:off x="5574513" y="3619500"/>
            <a:ext cx="390525" cy="190500"/>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a:extLst>
              <a:ext uri="{FF2B5EF4-FFF2-40B4-BE49-F238E27FC236}">
                <a16:creationId xmlns:a16="http://schemas.microsoft.com/office/drawing/2014/main" id="{A4064795-A5E3-1F73-3966-AF7DE1A917F5}"/>
              </a:ext>
            </a:extLst>
          </p:cNvPr>
          <p:cNvPicPr>
            <a:picLocks noChangeAspect="1"/>
          </p:cNvPicPr>
          <p:nvPr/>
        </p:nvPicPr>
        <p:blipFill>
          <a:blip r:embed="rId7"/>
          <a:stretch>
            <a:fillRect/>
          </a:stretch>
        </p:blipFill>
        <p:spPr>
          <a:xfrm>
            <a:off x="3352697" y="3122928"/>
            <a:ext cx="742951" cy="871253"/>
          </a:xfrm>
          <a:prstGeom prst="rect">
            <a:avLst/>
          </a:prstGeom>
          <a:ln w="19050">
            <a:solidFill>
              <a:srgbClr val="002060"/>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524000" y="692696"/>
            <a:ext cx="6588224" cy="456736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8070286" y="1124744"/>
            <a:ext cx="2597714" cy="3591694"/>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1775520" y="188640"/>
            <a:ext cx="8568952" cy="504480"/>
          </a:xfrm>
          <a:prstGeom prst="rect">
            <a:avLst/>
          </a:prstGeom>
          <a:noFill/>
          <a:ln w="9525">
            <a:noFill/>
            <a:miter lim="800000"/>
            <a:headEnd/>
            <a:tailEnd/>
          </a:ln>
        </p:spPr>
      </p:pic>
      <p:sp>
        <p:nvSpPr>
          <p:cNvPr id="7" name="Прямоугольник 6"/>
          <p:cNvSpPr/>
          <p:nvPr/>
        </p:nvSpPr>
        <p:spPr>
          <a:xfrm>
            <a:off x="7032104" y="548680"/>
            <a:ext cx="2592288"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rgbClr val="002060"/>
                </a:solidFill>
                <a:latin typeface="Arial" pitchFamily="34" charset="0"/>
                <a:cs typeface="Arial" pitchFamily="34" charset="0"/>
              </a:rPr>
              <a:t>https://belzabastovka.org/</a:t>
            </a:r>
            <a:endParaRPr lang="ru-RU" sz="1400" dirty="0">
              <a:solidFill>
                <a:srgbClr val="002060"/>
              </a:solidFill>
              <a:latin typeface="Arial" pitchFamily="34" charset="0"/>
              <a:cs typeface="Arial" pitchFamily="34" charset="0"/>
            </a:endParaRPr>
          </a:p>
        </p:txBody>
      </p:sp>
      <p:pic>
        <p:nvPicPr>
          <p:cNvPr id="1029" name="Picture 5"/>
          <p:cNvPicPr>
            <a:picLocks noChangeAspect="1" noChangeArrowheads="1"/>
          </p:cNvPicPr>
          <p:nvPr/>
        </p:nvPicPr>
        <p:blipFill>
          <a:blip r:embed="rId5" cstate="print"/>
          <a:srcRect/>
          <a:stretch>
            <a:fillRect/>
          </a:stretch>
        </p:blipFill>
        <p:spPr bwMode="auto">
          <a:xfrm>
            <a:off x="2855641" y="4797152"/>
            <a:ext cx="4467225" cy="342900"/>
          </a:xfrm>
          <a:prstGeom prst="rect">
            <a:avLst/>
          </a:prstGeom>
          <a:noFill/>
          <a:ln w="9525">
            <a:noFill/>
            <a:miter lim="800000"/>
            <a:headEnd/>
            <a:tailEnd/>
          </a:ln>
        </p:spPr>
      </p:pic>
      <p:pic>
        <p:nvPicPr>
          <p:cNvPr id="1030" name="Picture 6"/>
          <p:cNvPicPr>
            <a:picLocks noChangeAspect="1" noChangeArrowheads="1"/>
          </p:cNvPicPr>
          <p:nvPr/>
        </p:nvPicPr>
        <p:blipFill>
          <a:blip r:embed="rId6" cstate="print"/>
          <a:srcRect/>
          <a:stretch>
            <a:fillRect/>
          </a:stretch>
        </p:blipFill>
        <p:spPr bwMode="auto">
          <a:xfrm>
            <a:off x="1919536" y="5157192"/>
            <a:ext cx="4896544" cy="1556792"/>
          </a:xfrm>
          <a:prstGeom prst="rect">
            <a:avLst/>
          </a:prstGeom>
          <a:noFill/>
          <a:ln w="9525">
            <a:noFill/>
            <a:miter lim="800000"/>
            <a:headEnd/>
            <a:tailEnd/>
          </a:ln>
        </p:spPr>
      </p:pic>
      <p:cxnSp>
        <p:nvCxnSpPr>
          <p:cNvPr id="11" name="Прямая соединительная линия 10"/>
          <p:cNvCxnSpPr/>
          <p:nvPr/>
        </p:nvCxnSpPr>
        <p:spPr>
          <a:xfrm flipH="1">
            <a:off x="6744072" y="3429000"/>
            <a:ext cx="1368152" cy="1800200"/>
          </a:xfrm>
          <a:prstGeom prst="line">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2" name="Рисунок 1">
            <a:extLst>
              <a:ext uri="{FF2B5EF4-FFF2-40B4-BE49-F238E27FC236}">
                <a16:creationId xmlns:a16="http://schemas.microsoft.com/office/drawing/2014/main" id="{94A5C3A0-AC36-F511-8648-9F941BB2C7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670" y="169340"/>
            <a:ext cx="746762" cy="6571501"/>
          </a:xfrm>
          <a:prstGeom prst="rect">
            <a:avLst/>
          </a:prstGeom>
        </p:spPr>
      </p:pic>
      <p:sp>
        <p:nvSpPr>
          <p:cNvPr id="4" name="Заголовок 1">
            <a:extLst>
              <a:ext uri="{FF2B5EF4-FFF2-40B4-BE49-F238E27FC236}">
                <a16:creationId xmlns:a16="http://schemas.microsoft.com/office/drawing/2014/main" id="{0DE36F39-7098-A609-4936-15DBFD4EB54D}"/>
              </a:ext>
            </a:extLst>
          </p:cNvPr>
          <p:cNvSpPr>
            <a:spLocks noGrp="1"/>
          </p:cNvSpPr>
          <p:nvPr>
            <p:ph type="title"/>
          </p:nvPr>
        </p:nvSpPr>
        <p:spPr>
          <a:xfrm>
            <a:off x="978006" y="859421"/>
            <a:ext cx="10163980" cy="432048"/>
          </a:xfrm>
          <a:solidFill>
            <a:srgbClr val="002060"/>
          </a:solidFill>
        </p:spPr>
        <p:txBody>
          <a:bodyPr>
            <a:normAutofit/>
          </a:bodyPr>
          <a:lstStyle/>
          <a:p>
            <a:pPr algn="l"/>
            <a:r>
              <a:rPr lang="ru-RU" sz="2000" dirty="0">
                <a:solidFill>
                  <a:schemeClr val="bg1"/>
                </a:solidFill>
                <a:latin typeface="Arial" panose="020B0604020202020204" pitchFamily="34" charset="0"/>
                <a:cs typeface="Arial" panose="020B0604020202020204" pitchFamily="34" charset="0"/>
              </a:rPr>
              <a:t>ОРГАНИЗАЦИЯ ПРОТЕСТОВ НА ГОСПРЕДПРИЯИТИЯХ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8673" y="117160"/>
            <a:ext cx="10608121" cy="523765"/>
          </a:xfrm>
          <a:solidFill>
            <a:srgbClr val="002060"/>
          </a:solidFill>
        </p:spPr>
        <p:txBody>
          <a:bodyPr>
            <a:normAutofit fontScale="90000"/>
          </a:bodyPr>
          <a:lstStyle/>
          <a:p>
            <a:pPr algn="l"/>
            <a:r>
              <a:rPr lang="ru-RU" sz="2200" dirty="0">
                <a:solidFill>
                  <a:schemeClr val="bg1"/>
                </a:solidFill>
                <a:latin typeface="Arial" panose="020B0604020202020204" pitchFamily="34" charset="0"/>
                <a:cs typeface="Arial" panose="020B0604020202020204" pitchFamily="34" charset="0"/>
              </a:rPr>
              <a:t>РАССЕЯННЫЙ ПРОТЕСТ</a:t>
            </a:r>
            <a:br>
              <a:rPr lang="ru-RU" sz="2000" dirty="0">
                <a:solidFill>
                  <a:schemeClr val="bg1"/>
                </a:solidFill>
                <a:latin typeface="Arial" panose="020B0604020202020204" pitchFamily="34" charset="0"/>
                <a:cs typeface="Arial" panose="020B0604020202020204" pitchFamily="34" charset="0"/>
              </a:rPr>
            </a:br>
            <a:r>
              <a:rPr lang="ru-RU" sz="1600" dirty="0">
                <a:solidFill>
                  <a:schemeClr val="bg1"/>
                </a:solidFill>
                <a:latin typeface="Arial" pitchFamily="34" charset="0"/>
                <a:cs typeface="Arial" pitchFamily="34" charset="0"/>
              </a:rPr>
              <a:t>Карта протестов на основе Google Maps</a:t>
            </a:r>
          </a:p>
        </p:txBody>
      </p:sp>
      <p:pic>
        <p:nvPicPr>
          <p:cNvPr id="4" name="Объект 3" descr="Screen Shot 2020-08-11 at 08.40.36.pn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28673" y="689644"/>
            <a:ext cx="10715625" cy="6051196"/>
          </a:xfrm>
          <a:prstGeom prst="rect">
            <a:avLst/>
          </a:prstGeom>
          <a:noFill/>
          <a:ln>
            <a:noFill/>
          </a:ln>
        </p:spPr>
      </p:pic>
      <p:pic>
        <p:nvPicPr>
          <p:cNvPr id="3" name="Рисунок 2">
            <a:extLst>
              <a:ext uri="{FF2B5EF4-FFF2-40B4-BE49-F238E27FC236}">
                <a16:creationId xmlns:a16="http://schemas.microsoft.com/office/drawing/2014/main" id="{8A76DEFE-0BF7-4334-90EF-B2B17C7A1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70" y="169340"/>
            <a:ext cx="746762" cy="6571501"/>
          </a:xfrm>
          <a:prstGeom prst="rect">
            <a:avLst/>
          </a:prstGeom>
        </p:spPr>
      </p:pic>
      <p:pic>
        <p:nvPicPr>
          <p:cNvPr id="5" name="Picture 6">
            <a:extLst>
              <a:ext uri="{FF2B5EF4-FFF2-40B4-BE49-F238E27FC236}">
                <a16:creationId xmlns:a16="http://schemas.microsoft.com/office/drawing/2014/main" id="{6B8C8480-B7F2-D962-65CF-D508EDF6934C}"/>
              </a:ext>
            </a:extLst>
          </p:cNvPr>
          <p:cNvPicPr>
            <a:picLocks noChangeAspect="1" noChangeArrowheads="1"/>
          </p:cNvPicPr>
          <p:nvPr/>
        </p:nvPicPr>
        <p:blipFill>
          <a:blip r:embed="rId4" cstate="print"/>
          <a:srcRect/>
          <a:stretch>
            <a:fillRect/>
          </a:stretch>
        </p:blipFill>
        <p:spPr bwMode="auto">
          <a:xfrm>
            <a:off x="2483576" y="4606893"/>
            <a:ext cx="1105824" cy="1345841"/>
          </a:xfrm>
          <a:prstGeom prst="rect">
            <a:avLst/>
          </a:prstGeom>
          <a:noFill/>
          <a:ln w="9525">
            <a:noFill/>
            <a:miter lim="800000"/>
            <a:headEnd/>
            <a:tailEnd/>
          </a:ln>
        </p:spPr>
      </p:pic>
      <p:pic>
        <p:nvPicPr>
          <p:cNvPr id="6" name="Picture 4">
            <a:extLst>
              <a:ext uri="{FF2B5EF4-FFF2-40B4-BE49-F238E27FC236}">
                <a16:creationId xmlns:a16="http://schemas.microsoft.com/office/drawing/2014/main" id="{82546577-08F0-5D99-51BD-744FF162A251}"/>
              </a:ext>
            </a:extLst>
          </p:cNvPr>
          <p:cNvPicPr>
            <a:picLocks noChangeAspect="1" noChangeArrowheads="1"/>
          </p:cNvPicPr>
          <p:nvPr/>
        </p:nvPicPr>
        <p:blipFill>
          <a:blip r:embed="rId5" cstate="print"/>
          <a:srcRect/>
          <a:stretch>
            <a:fillRect/>
          </a:stretch>
        </p:blipFill>
        <p:spPr bwMode="auto">
          <a:xfrm>
            <a:off x="1980847" y="3156118"/>
            <a:ext cx="1705828" cy="1002964"/>
          </a:xfrm>
          <a:prstGeom prst="rect">
            <a:avLst/>
          </a:prstGeom>
          <a:noFill/>
          <a:ln w="28575">
            <a:solidFill>
              <a:schemeClr val="tx1"/>
            </a:solidFill>
            <a:miter lim="800000"/>
            <a:headEnd/>
            <a:tailEnd/>
          </a:ln>
          <a:effectLst>
            <a:prstShdw prst="shdw13" dist="53882" dir="13500000">
              <a:schemeClr val="bg2">
                <a:alpha val="50000"/>
              </a:schemeClr>
            </a:prstShdw>
          </a:effectLst>
        </p:spPr>
      </p:pic>
      <p:pic>
        <p:nvPicPr>
          <p:cNvPr id="7" name="Рисунок 6">
            <a:extLst>
              <a:ext uri="{FF2B5EF4-FFF2-40B4-BE49-F238E27FC236}">
                <a16:creationId xmlns:a16="http://schemas.microsoft.com/office/drawing/2014/main" id="{52DA77A7-BF9B-9095-7FB5-D06C56DCB1FD}"/>
              </a:ext>
            </a:extLst>
          </p:cNvPr>
          <p:cNvPicPr>
            <a:picLocks noChangeAspect="1"/>
          </p:cNvPicPr>
          <p:nvPr/>
        </p:nvPicPr>
        <p:blipFill>
          <a:blip r:embed="rId6"/>
          <a:stretch>
            <a:fillRect/>
          </a:stretch>
        </p:blipFill>
        <p:spPr>
          <a:xfrm>
            <a:off x="2428875" y="1580267"/>
            <a:ext cx="961923" cy="1128040"/>
          </a:xfrm>
          <a:prstGeom prst="rect">
            <a:avLst/>
          </a:prstGeom>
          <a:ln w="19050">
            <a:solidFill>
              <a:srgbClr val="002060"/>
            </a:solidFill>
          </a:ln>
        </p:spPr>
      </p:pic>
      <p:sp>
        <p:nvSpPr>
          <p:cNvPr id="8" name="Стрелка: вправо 7">
            <a:extLst>
              <a:ext uri="{FF2B5EF4-FFF2-40B4-BE49-F238E27FC236}">
                <a16:creationId xmlns:a16="http://schemas.microsoft.com/office/drawing/2014/main" id="{1AD19AB8-F7A0-BB87-7BA7-8476DB08D582}"/>
              </a:ext>
            </a:extLst>
          </p:cNvPr>
          <p:cNvSpPr/>
          <p:nvPr/>
        </p:nvSpPr>
        <p:spPr>
          <a:xfrm>
            <a:off x="3724775" y="3552825"/>
            <a:ext cx="190000" cy="200025"/>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a:extLst>
              <a:ext uri="{FF2B5EF4-FFF2-40B4-BE49-F238E27FC236}">
                <a16:creationId xmlns:a16="http://schemas.microsoft.com/office/drawing/2014/main" id="{87279937-02CB-425F-3785-5017BA905BA4}"/>
              </a:ext>
            </a:extLst>
          </p:cNvPr>
          <p:cNvSpPr/>
          <p:nvPr/>
        </p:nvSpPr>
        <p:spPr>
          <a:xfrm>
            <a:off x="2833761" y="2733675"/>
            <a:ext cx="176139" cy="373724"/>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97113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2975" y="116632"/>
            <a:ext cx="11068050" cy="978743"/>
          </a:xfrm>
          <a:solidFill>
            <a:srgbClr val="002060"/>
          </a:solidFill>
        </p:spPr>
        <p:txBody>
          <a:bodyPr>
            <a:normAutofit/>
          </a:bodyPr>
          <a:lstStyle/>
          <a:p>
            <a:pPr algn="l"/>
            <a:r>
              <a:rPr lang="ru-RU" sz="2000" dirty="0">
                <a:solidFill>
                  <a:schemeClr val="bg1"/>
                </a:solidFill>
                <a:latin typeface="Arial" pitchFamily="34" charset="0"/>
                <a:cs typeface="Arial" pitchFamily="34" charset="0"/>
              </a:rPr>
              <a:t>ИКТ МАНИПУЛИРОВАНИЯ И АГРЕССИИ </a:t>
            </a:r>
            <a:br>
              <a:rPr lang="ru-RU" sz="2000" dirty="0">
                <a:solidFill>
                  <a:schemeClr val="bg1"/>
                </a:solidFill>
                <a:latin typeface="Arial" pitchFamily="34" charset="0"/>
                <a:cs typeface="Arial" pitchFamily="34" charset="0"/>
              </a:rPr>
            </a:br>
            <a:r>
              <a:rPr lang="ru-RU" sz="1100" dirty="0">
                <a:solidFill>
                  <a:schemeClr val="bg1"/>
                </a:solidFill>
                <a:latin typeface="Arial" pitchFamily="34" charset="0"/>
                <a:cs typeface="Arial" pitchFamily="34" charset="0"/>
              </a:rPr>
              <a:t>Согласно перечня </a:t>
            </a:r>
            <a:r>
              <a:rPr lang="en-US" sz="1100" dirty="0">
                <a:solidFill>
                  <a:schemeClr val="bg1"/>
                </a:solidFill>
                <a:latin typeface="Arial" pitchFamily="34" charset="0"/>
                <a:cs typeface="Arial" pitchFamily="34" charset="0"/>
              </a:rPr>
              <a:t>:The Emerging Risk of Virtual Societal Warfare Social Manipulation in a Changing In8formation Environment. Michael J. </a:t>
            </a:r>
            <a:r>
              <a:rPr lang="en-US" sz="1100" dirty="0" err="1">
                <a:solidFill>
                  <a:schemeClr val="bg1"/>
                </a:solidFill>
                <a:latin typeface="Arial" pitchFamily="34" charset="0"/>
                <a:cs typeface="Arial" pitchFamily="34" charset="0"/>
              </a:rPr>
              <a:t>Mazarr</a:t>
            </a:r>
            <a:r>
              <a:rPr lang="en-US" sz="1100" dirty="0">
                <a:solidFill>
                  <a:schemeClr val="bg1"/>
                </a:solidFill>
                <a:latin typeface="Arial" pitchFamily="34" charset="0"/>
                <a:cs typeface="Arial" pitchFamily="34" charset="0"/>
              </a:rPr>
              <a:t>, Ryan Michael Bauer, Abigail Casey, Sarah Anita </a:t>
            </a:r>
            <a:r>
              <a:rPr lang="en-US" sz="1100" dirty="0" err="1">
                <a:solidFill>
                  <a:schemeClr val="bg1"/>
                </a:solidFill>
                <a:latin typeface="Arial" pitchFamily="34" charset="0"/>
                <a:cs typeface="Arial" pitchFamily="34" charset="0"/>
              </a:rPr>
              <a:t>Heintz</a:t>
            </a:r>
            <a:r>
              <a:rPr lang="en-US" sz="1100" dirty="0">
                <a:solidFill>
                  <a:schemeClr val="bg1"/>
                </a:solidFill>
                <a:latin typeface="Arial" pitchFamily="34" charset="0"/>
                <a:cs typeface="Arial" pitchFamily="34" charset="0"/>
              </a:rPr>
              <a:t>, Luke J. Matthews. </a:t>
            </a:r>
            <a:r>
              <a:rPr lang="ru-RU" sz="1100" dirty="0">
                <a:solidFill>
                  <a:schemeClr val="bg1"/>
                </a:solidFill>
                <a:latin typeface="Arial" pitchFamily="34" charset="0"/>
                <a:cs typeface="Arial" pitchFamily="34" charset="0"/>
              </a:rPr>
              <a:t>− [электронный документ] ‒ 225 </a:t>
            </a:r>
            <a:r>
              <a:rPr lang="en-US" sz="1100" dirty="0">
                <a:solidFill>
                  <a:schemeClr val="bg1"/>
                </a:solidFill>
                <a:latin typeface="Arial" pitchFamily="34" charset="0"/>
                <a:cs typeface="Arial" pitchFamily="34" charset="0"/>
              </a:rPr>
              <a:t>p</a:t>
            </a:r>
            <a:r>
              <a:rPr lang="ru-RU" sz="1100" dirty="0">
                <a:solidFill>
                  <a:schemeClr val="bg1"/>
                </a:solidFill>
                <a:latin typeface="Arial" pitchFamily="34" charset="0"/>
                <a:cs typeface="Arial" pitchFamily="34" charset="0"/>
              </a:rPr>
              <a:t>.  – </a:t>
            </a:r>
            <a:r>
              <a:rPr lang="en-US" sz="1100" dirty="0">
                <a:solidFill>
                  <a:schemeClr val="bg1"/>
                </a:solidFill>
                <a:latin typeface="Arial" pitchFamily="34" charset="0"/>
                <a:cs typeface="Arial" pitchFamily="34" charset="0"/>
              </a:rPr>
              <a:t>URL</a:t>
            </a:r>
            <a:r>
              <a:rPr lang="ru-RU" sz="1100" dirty="0">
                <a:solidFill>
                  <a:schemeClr val="bg1"/>
                </a:solidFill>
                <a:latin typeface="Arial" pitchFamily="34" charset="0"/>
                <a:cs typeface="Arial" pitchFamily="34" charset="0"/>
              </a:rPr>
              <a:t> : − </a:t>
            </a:r>
            <a:r>
              <a:rPr lang="en-US" sz="1100" u="sng" dirty="0">
                <a:solidFill>
                  <a:schemeClr val="bg1"/>
                </a:solidFill>
                <a:latin typeface="Arial" pitchFamily="34" charset="0"/>
                <a:cs typeface="Arial" pitchFamily="34" charset="0"/>
                <a:hlinkClick r:id="rId2"/>
              </a:rPr>
              <a:t>https</a:t>
            </a:r>
            <a:r>
              <a:rPr lang="ru-RU" sz="1100" u="sng" dirty="0">
                <a:solidFill>
                  <a:schemeClr val="bg1"/>
                </a:solidFill>
                <a:latin typeface="Arial" pitchFamily="34" charset="0"/>
                <a:cs typeface="Arial" pitchFamily="34" charset="0"/>
                <a:hlinkClick r:id="rId2"/>
              </a:rPr>
              <a:t>://</a:t>
            </a:r>
            <a:r>
              <a:rPr lang="en-US" sz="1100" u="sng" dirty="0">
                <a:solidFill>
                  <a:schemeClr val="bg1"/>
                </a:solidFill>
                <a:latin typeface="Arial" pitchFamily="34" charset="0"/>
                <a:cs typeface="Arial" pitchFamily="34" charset="0"/>
                <a:hlinkClick r:id="rId2"/>
              </a:rPr>
              <a:t>www</a:t>
            </a:r>
            <a:r>
              <a:rPr lang="ru-RU" sz="1100" u="sng" dirty="0">
                <a:solidFill>
                  <a:schemeClr val="bg1"/>
                </a:solidFill>
                <a:latin typeface="Arial" pitchFamily="34" charset="0"/>
                <a:cs typeface="Arial" pitchFamily="34" charset="0"/>
                <a:hlinkClick r:id="rId2"/>
              </a:rPr>
              <a:t>.</a:t>
            </a:r>
            <a:r>
              <a:rPr lang="en-US" sz="1100" u="sng" dirty="0">
                <a:solidFill>
                  <a:schemeClr val="bg1"/>
                </a:solidFill>
                <a:latin typeface="Arial" pitchFamily="34" charset="0"/>
                <a:cs typeface="Arial" pitchFamily="34" charset="0"/>
                <a:hlinkClick r:id="rId2"/>
              </a:rPr>
              <a:t>rand</a:t>
            </a:r>
            <a:r>
              <a:rPr lang="ru-RU" sz="1100" u="sng" dirty="0">
                <a:solidFill>
                  <a:schemeClr val="bg1"/>
                </a:solidFill>
                <a:latin typeface="Arial" pitchFamily="34" charset="0"/>
                <a:cs typeface="Arial" pitchFamily="34" charset="0"/>
                <a:hlinkClick r:id="rId2"/>
              </a:rPr>
              <a:t>.</a:t>
            </a:r>
            <a:r>
              <a:rPr lang="en-US" sz="1100" u="sng" dirty="0">
                <a:solidFill>
                  <a:schemeClr val="bg1"/>
                </a:solidFill>
                <a:latin typeface="Arial" pitchFamily="34" charset="0"/>
                <a:cs typeface="Arial" pitchFamily="34" charset="0"/>
                <a:hlinkClick r:id="rId2"/>
              </a:rPr>
              <a:t>org</a:t>
            </a:r>
            <a:r>
              <a:rPr lang="ru-RU" sz="1100" u="sng" dirty="0">
                <a:solidFill>
                  <a:schemeClr val="bg1"/>
                </a:solidFill>
                <a:latin typeface="Arial" pitchFamily="34" charset="0"/>
                <a:cs typeface="Arial" pitchFamily="34" charset="0"/>
                <a:hlinkClick r:id="rId2"/>
              </a:rPr>
              <a:t>/</a:t>
            </a:r>
            <a:r>
              <a:rPr lang="en-US" sz="1100" u="sng" dirty="0">
                <a:solidFill>
                  <a:schemeClr val="bg1"/>
                </a:solidFill>
                <a:latin typeface="Arial" pitchFamily="34" charset="0"/>
                <a:cs typeface="Arial" pitchFamily="34" charset="0"/>
                <a:hlinkClick r:id="rId2"/>
              </a:rPr>
              <a:t>pubs</a:t>
            </a:r>
            <a:r>
              <a:rPr lang="ru-RU" sz="1100" u="sng" dirty="0">
                <a:solidFill>
                  <a:schemeClr val="bg1"/>
                </a:solidFill>
                <a:latin typeface="Arial" pitchFamily="34" charset="0"/>
                <a:cs typeface="Arial" pitchFamily="34" charset="0"/>
                <a:hlinkClick r:id="rId2"/>
              </a:rPr>
              <a:t>/</a:t>
            </a:r>
            <a:r>
              <a:rPr lang="en-US" sz="1100" u="sng" dirty="0">
                <a:solidFill>
                  <a:schemeClr val="bg1"/>
                </a:solidFill>
                <a:latin typeface="Arial" pitchFamily="34" charset="0"/>
                <a:cs typeface="Arial" pitchFamily="34" charset="0"/>
                <a:hlinkClick r:id="rId2"/>
              </a:rPr>
              <a:t>research</a:t>
            </a:r>
            <a:r>
              <a:rPr lang="ru-RU" sz="1100" u="sng" dirty="0">
                <a:solidFill>
                  <a:schemeClr val="bg1"/>
                </a:solidFill>
                <a:latin typeface="Arial" pitchFamily="34" charset="0"/>
                <a:cs typeface="Arial" pitchFamily="34" charset="0"/>
                <a:hlinkClick r:id="rId2"/>
              </a:rPr>
              <a:t>_</a:t>
            </a:r>
            <a:r>
              <a:rPr lang="en-US" sz="1100" u="sng" dirty="0">
                <a:solidFill>
                  <a:schemeClr val="bg1"/>
                </a:solidFill>
                <a:latin typeface="Arial" pitchFamily="34" charset="0"/>
                <a:cs typeface="Arial" pitchFamily="34" charset="0"/>
                <a:hlinkClick r:id="rId2"/>
              </a:rPr>
              <a:t>reports</a:t>
            </a:r>
            <a:r>
              <a:rPr lang="ru-RU" sz="1100" u="sng" dirty="0">
                <a:solidFill>
                  <a:schemeClr val="bg1"/>
                </a:solidFill>
                <a:latin typeface="Arial" pitchFamily="34" charset="0"/>
                <a:cs typeface="Arial" pitchFamily="34" charset="0"/>
                <a:hlinkClick r:id="rId2"/>
              </a:rPr>
              <a:t>/</a:t>
            </a:r>
            <a:r>
              <a:rPr lang="en-US" sz="1100" u="sng" dirty="0">
                <a:solidFill>
                  <a:schemeClr val="bg1"/>
                </a:solidFill>
                <a:latin typeface="Arial" pitchFamily="34" charset="0"/>
                <a:cs typeface="Arial" pitchFamily="34" charset="0"/>
                <a:hlinkClick r:id="rId2"/>
              </a:rPr>
              <a:t>RR</a:t>
            </a:r>
            <a:r>
              <a:rPr lang="ru-RU" sz="1100" u="sng" dirty="0">
                <a:solidFill>
                  <a:schemeClr val="bg1"/>
                </a:solidFill>
                <a:latin typeface="Arial" pitchFamily="34" charset="0"/>
                <a:cs typeface="Arial" pitchFamily="34" charset="0"/>
                <a:hlinkClick r:id="rId2"/>
              </a:rPr>
              <a:t>2714.</a:t>
            </a:r>
            <a:r>
              <a:rPr lang="en-US" sz="1100" u="sng" dirty="0">
                <a:solidFill>
                  <a:schemeClr val="bg1"/>
                </a:solidFill>
                <a:latin typeface="Arial" pitchFamily="34" charset="0"/>
                <a:cs typeface="Arial" pitchFamily="34" charset="0"/>
                <a:hlinkClick r:id="rId2"/>
              </a:rPr>
              <a:t>html</a:t>
            </a:r>
            <a:r>
              <a:rPr lang="ru-RU" sz="1100" dirty="0">
                <a:solidFill>
                  <a:schemeClr val="bg1"/>
                </a:solidFill>
                <a:latin typeface="Arial" pitchFamily="34" charset="0"/>
                <a:cs typeface="Arial" pitchFamily="34" charset="0"/>
              </a:rPr>
              <a:t> (Дата обращения : −10.10.2019).</a:t>
            </a:r>
          </a:p>
        </p:txBody>
      </p:sp>
      <p:graphicFrame>
        <p:nvGraphicFramePr>
          <p:cNvPr id="4" name="Таблица 3"/>
          <p:cNvGraphicFramePr>
            <a:graphicFrameLocks noGrp="1"/>
          </p:cNvGraphicFramePr>
          <p:nvPr>
            <p:extLst>
              <p:ext uri="{D42A27DB-BD31-4B8C-83A1-F6EECF244321}">
                <p14:modId xmlns:p14="http://schemas.microsoft.com/office/powerpoint/2010/main" val="1443035509"/>
              </p:ext>
            </p:extLst>
          </p:nvPr>
        </p:nvGraphicFramePr>
        <p:xfrm>
          <a:off x="942975" y="1273980"/>
          <a:ext cx="11068050" cy="5140046"/>
        </p:xfrm>
        <a:graphic>
          <a:graphicData uri="http://schemas.openxmlformats.org/drawingml/2006/table">
            <a:tbl>
              <a:tblPr firstRow="1" firstCol="1" bandRow="1">
                <a:tableStyleId>{5C22544A-7EE6-4342-B048-85BDC9FD1C3A}</a:tableStyleId>
              </a:tblPr>
              <a:tblGrid>
                <a:gridCol w="362887">
                  <a:extLst>
                    <a:ext uri="{9D8B030D-6E8A-4147-A177-3AD203B41FA5}">
                      <a16:colId xmlns:a16="http://schemas.microsoft.com/office/drawing/2014/main" val="20000"/>
                    </a:ext>
                  </a:extLst>
                </a:gridCol>
                <a:gridCol w="2721652">
                  <a:extLst>
                    <a:ext uri="{9D8B030D-6E8A-4147-A177-3AD203B41FA5}">
                      <a16:colId xmlns:a16="http://schemas.microsoft.com/office/drawing/2014/main" val="20001"/>
                    </a:ext>
                  </a:extLst>
                </a:gridCol>
                <a:gridCol w="7983511">
                  <a:extLst>
                    <a:ext uri="{9D8B030D-6E8A-4147-A177-3AD203B41FA5}">
                      <a16:colId xmlns:a16="http://schemas.microsoft.com/office/drawing/2014/main" val="20002"/>
                    </a:ext>
                  </a:extLst>
                </a:gridCol>
              </a:tblGrid>
              <a:tr h="156068">
                <a:tc>
                  <a:txBody>
                    <a:bodyPr/>
                    <a:lstStyle/>
                    <a:p>
                      <a:pPr algn="ctr">
                        <a:lnSpc>
                          <a:spcPct val="115000"/>
                        </a:lnSpc>
                        <a:spcAft>
                          <a:spcPts val="0"/>
                        </a:spcAft>
                      </a:pPr>
                      <a:r>
                        <a:rPr lang="ru-RU" sz="1600" b="1" dirty="0">
                          <a:solidFill>
                            <a:schemeClr val="bg1"/>
                          </a:solidFill>
                          <a:effectLst/>
                          <a:latin typeface="Arial" pitchFamily="34" charset="0"/>
                          <a:cs typeface="Arial" pitchFamily="34" charset="0"/>
                        </a:rPr>
                        <a:t>№</a:t>
                      </a:r>
                      <a:endParaRPr lang="ru-RU" sz="1600" b="1" dirty="0">
                        <a:solidFill>
                          <a:schemeClr val="bg1"/>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lang="ru-RU" sz="1600" b="1" dirty="0">
                          <a:solidFill>
                            <a:schemeClr val="bg1"/>
                          </a:solidFill>
                          <a:effectLst/>
                          <a:latin typeface="Arial" pitchFamily="34" charset="0"/>
                          <a:cs typeface="Arial" pitchFamily="34" charset="0"/>
                        </a:rPr>
                        <a:t>Технологии</a:t>
                      </a:r>
                      <a:r>
                        <a:rPr lang="ru-RU" sz="1600" b="1" baseline="0" dirty="0">
                          <a:solidFill>
                            <a:schemeClr val="bg1"/>
                          </a:solidFill>
                          <a:effectLst/>
                          <a:latin typeface="Arial" pitchFamily="34" charset="0"/>
                          <a:cs typeface="Arial" pitchFamily="34" charset="0"/>
                        </a:rPr>
                        <a:t> ДВ</a:t>
                      </a:r>
                      <a:r>
                        <a:rPr lang="ru-RU" sz="1600" b="1" dirty="0">
                          <a:solidFill>
                            <a:schemeClr val="bg1"/>
                          </a:solidFill>
                          <a:effectLst/>
                          <a:latin typeface="Arial" pitchFamily="34" charset="0"/>
                          <a:cs typeface="Arial" pitchFamily="34" charset="0"/>
                        </a:rPr>
                        <a:t> </a:t>
                      </a:r>
                      <a:endParaRPr lang="ru-RU" sz="1600" b="1" dirty="0">
                        <a:solidFill>
                          <a:schemeClr val="bg1"/>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lang="ru-RU" sz="1600" b="1" dirty="0">
                          <a:solidFill>
                            <a:schemeClr val="bg1"/>
                          </a:solidFill>
                          <a:effectLst/>
                          <a:latin typeface="Arial" pitchFamily="34" charset="0"/>
                          <a:cs typeface="Arial" pitchFamily="34" charset="0"/>
                        </a:rPr>
                        <a:t>Описание</a:t>
                      </a:r>
                      <a:endParaRPr lang="ru-RU" sz="1600" b="1" dirty="0">
                        <a:solidFill>
                          <a:schemeClr val="bg1"/>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555455">
                <a:tc>
                  <a:txBody>
                    <a:bodyPr/>
                    <a:lstStyle/>
                    <a:p>
                      <a:pPr algn="ctr">
                        <a:lnSpc>
                          <a:spcPct val="115000"/>
                        </a:lnSpc>
                        <a:spcAft>
                          <a:spcPts val="0"/>
                        </a:spcAft>
                      </a:pPr>
                      <a:r>
                        <a:rPr lang="ru-RU" sz="1600" b="0" dirty="0">
                          <a:solidFill>
                            <a:srgbClr val="002060"/>
                          </a:solidFill>
                          <a:effectLst/>
                          <a:latin typeface="Arial" pitchFamily="34" charset="0"/>
                          <a:cs typeface="Arial" pitchFamily="34" charset="0"/>
                        </a:rPr>
                        <a:t>1</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Точное целеуказание для оказания влияния</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Методы нацеливания сообщений, часто через платформы социальных сетей, на очень конкретные группы или на отдельных людей</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69359">
                <a:tc>
                  <a:txBody>
                    <a:bodyPr/>
                    <a:lstStyle/>
                    <a:p>
                      <a:pPr algn="ctr">
                        <a:lnSpc>
                          <a:spcPct val="115000"/>
                        </a:lnSpc>
                        <a:spcAft>
                          <a:spcPts val="0"/>
                        </a:spcAft>
                      </a:pPr>
                      <a:r>
                        <a:rPr lang="ru-RU" sz="1600" b="0" dirty="0">
                          <a:solidFill>
                            <a:srgbClr val="002060"/>
                          </a:solidFill>
                          <a:effectLst/>
                          <a:latin typeface="Arial" pitchFamily="34" charset="0"/>
                          <a:cs typeface="Arial" pitchFamily="34" charset="0"/>
                        </a:rPr>
                        <a:t>2</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Искусственный интеллект</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Компьютерное моделирование человеческого мышления и поведения - для целей данного исследования с целью сбора, оценки или манипулирования информацией</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68203">
                <a:tc>
                  <a:txBody>
                    <a:bodyPr/>
                    <a:lstStyle/>
                    <a:p>
                      <a:pPr algn="ctr">
                        <a:lnSpc>
                          <a:spcPct val="115000"/>
                        </a:lnSpc>
                        <a:spcAft>
                          <a:spcPts val="0"/>
                        </a:spcAft>
                      </a:pPr>
                      <a:r>
                        <a:rPr lang="ru-RU" sz="1600" b="0" dirty="0">
                          <a:solidFill>
                            <a:srgbClr val="002060"/>
                          </a:solidFill>
                          <a:effectLst/>
                          <a:latin typeface="Arial" pitchFamily="34" charset="0"/>
                          <a:cs typeface="Arial" pitchFamily="34" charset="0"/>
                        </a:rPr>
                        <a:t>3</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Алгоритмизация выработки</a:t>
                      </a:r>
                      <a:r>
                        <a:rPr lang="ru-RU" sz="1600" b="0" baseline="0" dirty="0">
                          <a:solidFill>
                            <a:srgbClr val="002060"/>
                          </a:solidFill>
                          <a:effectLst/>
                          <a:latin typeface="Arial" pitchFamily="34" charset="0"/>
                          <a:cs typeface="Arial" pitchFamily="34" charset="0"/>
                        </a:rPr>
                        <a:t> </a:t>
                      </a:r>
                      <a:r>
                        <a:rPr lang="ru-RU" sz="1600" b="0" dirty="0">
                          <a:solidFill>
                            <a:srgbClr val="002060"/>
                          </a:solidFill>
                          <a:effectLst/>
                          <a:latin typeface="Arial" pitchFamily="34" charset="0"/>
                          <a:cs typeface="Arial" pitchFamily="34" charset="0"/>
                        </a:rPr>
                        <a:t>рекомендаций и решений</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Использование алгоритмов для обработки данных и выработки автоматических рекомендаций или решений </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81780">
                <a:tc>
                  <a:txBody>
                    <a:bodyPr/>
                    <a:lstStyle/>
                    <a:p>
                      <a:pPr algn="ctr">
                        <a:lnSpc>
                          <a:spcPct val="115000"/>
                        </a:lnSpc>
                        <a:spcAft>
                          <a:spcPts val="0"/>
                        </a:spcAft>
                      </a:pPr>
                      <a:r>
                        <a:rPr lang="ru-RU" sz="1600" b="0" dirty="0">
                          <a:solidFill>
                            <a:srgbClr val="002060"/>
                          </a:solidFill>
                          <a:effectLst/>
                          <a:latin typeface="Arial" pitchFamily="34" charset="0"/>
                          <a:cs typeface="Arial" pitchFamily="34" charset="0"/>
                        </a:rPr>
                        <a:t>4</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Виртуальная реальность и ИИ</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Системы, которые предоставляют частичную или полную искусственную среду для пользователей </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12135">
                <a:tc>
                  <a:txBody>
                    <a:bodyPr/>
                    <a:lstStyle/>
                    <a:p>
                      <a:pPr algn="ctr">
                        <a:lnSpc>
                          <a:spcPct val="115000"/>
                        </a:lnSpc>
                        <a:spcAft>
                          <a:spcPts val="0"/>
                        </a:spcAft>
                      </a:pPr>
                      <a:r>
                        <a:rPr lang="ru-RU" sz="1600" b="0" dirty="0">
                          <a:solidFill>
                            <a:srgbClr val="002060"/>
                          </a:solidFill>
                          <a:effectLst/>
                          <a:latin typeface="Arial" pitchFamily="34" charset="0"/>
                          <a:cs typeface="Arial" pitchFamily="34" charset="0"/>
                        </a:rPr>
                        <a:t>5</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Системы обмена данными </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Взаимосвязанная сеть устройств, обеспечивающих обмен данными</a:t>
                      </a:r>
                      <a:r>
                        <a:rPr lang="en-US" sz="1600" b="0" dirty="0">
                          <a:solidFill>
                            <a:srgbClr val="002060"/>
                          </a:solidFill>
                          <a:effectLst/>
                          <a:latin typeface="Arial" pitchFamily="34" charset="0"/>
                          <a:cs typeface="Arial" pitchFamily="34" charset="0"/>
                        </a:rPr>
                        <a:t> </a:t>
                      </a:r>
                      <a:r>
                        <a:rPr lang="ru-RU" sz="1600" b="0" dirty="0">
                          <a:solidFill>
                            <a:srgbClr val="002060"/>
                          </a:solidFill>
                          <a:effectLst/>
                          <a:latin typeface="Arial" pitchFamily="34" charset="0"/>
                          <a:cs typeface="Arial" pitchFamily="34" charset="0"/>
                        </a:rPr>
                        <a:t>и</a:t>
                      </a:r>
                      <a:r>
                        <a:rPr lang="ru-RU" sz="1600" b="0" baseline="0" dirty="0">
                          <a:solidFill>
                            <a:srgbClr val="002060"/>
                          </a:solidFill>
                          <a:effectLst/>
                          <a:latin typeface="Arial" pitchFamily="34" charset="0"/>
                          <a:cs typeface="Arial" pitchFamily="34" charset="0"/>
                        </a:rPr>
                        <a:t> </a:t>
                      </a:r>
                      <a:r>
                        <a:rPr lang="ru-RU" sz="1600" b="0" dirty="0">
                          <a:solidFill>
                            <a:srgbClr val="002060"/>
                          </a:solidFill>
                          <a:effectLst/>
                          <a:latin typeface="Arial" pitchFamily="34" charset="0"/>
                          <a:cs typeface="Arial" pitchFamily="34" charset="0"/>
                        </a:rPr>
                        <a:t>взаимную осведомленность </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68203">
                <a:tc>
                  <a:txBody>
                    <a:bodyPr/>
                    <a:lstStyle/>
                    <a:p>
                      <a:pPr algn="ctr">
                        <a:lnSpc>
                          <a:spcPct val="115000"/>
                        </a:lnSpc>
                        <a:spcAft>
                          <a:spcPts val="0"/>
                        </a:spcAft>
                      </a:pPr>
                      <a:r>
                        <a:rPr lang="ru-RU" sz="1600" b="0" dirty="0">
                          <a:solidFill>
                            <a:srgbClr val="002060"/>
                          </a:solidFill>
                          <a:effectLst/>
                          <a:latin typeface="Arial" pitchFamily="34" charset="0"/>
                          <a:cs typeface="Arial" pitchFamily="34" charset="0"/>
                        </a:rPr>
                        <a:t>6</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Голосовые интерфейсы</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Системы, которые позволяют пользователям запрашивать информацию или прямые действия с помощью голосовых команд</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4993">
                <a:tc>
                  <a:txBody>
                    <a:bodyPr/>
                    <a:lstStyle/>
                    <a:p>
                      <a:pPr algn="ctr">
                        <a:lnSpc>
                          <a:spcPct val="115000"/>
                        </a:lnSpc>
                        <a:spcAft>
                          <a:spcPts val="0"/>
                        </a:spcAft>
                      </a:pPr>
                      <a:r>
                        <a:rPr lang="ru-RU" sz="1600" b="0" dirty="0">
                          <a:solidFill>
                            <a:srgbClr val="002060"/>
                          </a:solidFill>
                          <a:effectLst/>
                          <a:latin typeface="Arial" pitchFamily="34" charset="0"/>
                          <a:cs typeface="Arial" pitchFamily="34" charset="0"/>
                        </a:rPr>
                        <a:t>7</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err="1">
                          <a:solidFill>
                            <a:srgbClr val="002060"/>
                          </a:solidFill>
                          <a:effectLst/>
                          <a:latin typeface="Arial" pitchFamily="34" charset="0"/>
                          <a:cs typeface="Arial" pitchFamily="34" charset="0"/>
                        </a:rPr>
                        <a:t>Блокчейн</a:t>
                      </a:r>
                      <a:r>
                        <a:rPr lang="ru-RU" sz="1600" b="0" dirty="0">
                          <a:solidFill>
                            <a:srgbClr val="002060"/>
                          </a:solidFill>
                          <a:effectLst/>
                          <a:latin typeface="Arial" pitchFamily="34" charset="0"/>
                          <a:cs typeface="Arial" pitchFamily="34" charset="0"/>
                        </a:rPr>
                        <a:t> и распределенные системы</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Использование</a:t>
                      </a:r>
                      <a:r>
                        <a:rPr lang="ru-RU" sz="1600" b="0" baseline="0" dirty="0">
                          <a:solidFill>
                            <a:srgbClr val="002060"/>
                          </a:solidFill>
                          <a:effectLst/>
                          <a:latin typeface="Arial" pitchFamily="34" charset="0"/>
                          <a:cs typeface="Arial" pitchFamily="34" charset="0"/>
                        </a:rPr>
                        <a:t> системы </a:t>
                      </a:r>
                      <a:r>
                        <a:rPr lang="ru-RU" sz="1600" b="0" dirty="0">
                          <a:solidFill>
                            <a:srgbClr val="002060"/>
                          </a:solidFill>
                          <a:effectLst/>
                          <a:latin typeface="Arial" pitchFamily="34" charset="0"/>
                          <a:cs typeface="Arial" pitchFamily="34" charset="0"/>
                        </a:rPr>
                        <a:t>бухгалтерских счетов  и статистики, низовые системы обмена деньгами или информацией</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12135">
                <a:tc>
                  <a:txBody>
                    <a:bodyPr/>
                    <a:lstStyle/>
                    <a:p>
                      <a:pPr algn="ctr">
                        <a:lnSpc>
                          <a:spcPct val="115000"/>
                        </a:lnSpc>
                        <a:spcAft>
                          <a:spcPts val="0"/>
                        </a:spcAft>
                      </a:pPr>
                      <a:r>
                        <a:rPr lang="ru-RU" sz="1600" b="0" dirty="0">
                          <a:solidFill>
                            <a:srgbClr val="002060"/>
                          </a:solidFill>
                          <a:effectLst/>
                          <a:latin typeface="Arial" pitchFamily="34" charset="0"/>
                          <a:cs typeface="Arial" pitchFamily="34" charset="0"/>
                        </a:rPr>
                        <a:t>8</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Видео и аудио подделка</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Программы, способные генерировать очень реалистичное сфабрикованное видео и аудио</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468203">
                <a:tc>
                  <a:txBody>
                    <a:bodyPr/>
                    <a:lstStyle/>
                    <a:p>
                      <a:pPr algn="ctr">
                        <a:lnSpc>
                          <a:spcPct val="115000"/>
                        </a:lnSpc>
                        <a:spcAft>
                          <a:spcPts val="0"/>
                        </a:spcAft>
                      </a:pPr>
                      <a:r>
                        <a:rPr lang="ru-RU" sz="1600" b="0" dirty="0">
                          <a:solidFill>
                            <a:srgbClr val="002060"/>
                          </a:solidFill>
                          <a:effectLst/>
                          <a:latin typeface="Arial" pitchFamily="34" charset="0"/>
                          <a:cs typeface="Arial" pitchFamily="34" charset="0"/>
                        </a:rPr>
                        <a:t>9</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Системы наблюдения</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15000"/>
                        </a:lnSpc>
                        <a:spcAft>
                          <a:spcPts val="0"/>
                        </a:spcAft>
                      </a:pPr>
                      <a:r>
                        <a:rPr lang="ru-RU" sz="1600" b="0" dirty="0">
                          <a:solidFill>
                            <a:srgbClr val="002060"/>
                          </a:solidFill>
                          <a:effectLst/>
                          <a:latin typeface="Arial" pitchFamily="34" charset="0"/>
                          <a:cs typeface="Arial" pitchFamily="34" charset="0"/>
                        </a:rPr>
                        <a:t>Технологии, такие как распознавание лиц, позволяющие мгновенно отслеживать социальные действия</a:t>
                      </a:r>
                      <a:endParaRPr lang="ru-RU" sz="1600" b="0" dirty="0">
                        <a:solidFill>
                          <a:srgbClr val="002060"/>
                        </a:solidFill>
                        <a:effectLst/>
                        <a:latin typeface="Arial" pitchFamily="34" charset="0"/>
                        <a:ea typeface="Calibri"/>
                        <a:cs typeface="Arial" pitchFamily="34" charset="0"/>
                      </a:endParaRPr>
                    </a:p>
                  </a:txBody>
                  <a:tcPr marL="43621" marR="4362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pic>
        <p:nvPicPr>
          <p:cNvPr id="3" name="Рисунок 2">
            <a:extLst>
              <a:ext uri="{FF2B5EF4-FFF2-40B4-BE49-F238E27FC236}">
                <a16:creationId xmlns:a16="http://schemas.microsoft.com/office/drawing/2014/main" id="{F3651203-2EA2-3B61-D6D5-F96EE57A2E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70" y="169340"/>
            <a:ext cx="746762" cy="6571501"/>
          </a:xfrm>
          <a:prstGeom prst="rect">
            <a:avLst/>
          </a:prstGeom>
        </p:spPr>
      </p:pic>
    </p:spTree>
    <p:extLst>
      <p:ext uri="{BB962C8B-B14F-4D97-AF65-F5344CB8AC3E}">
        <p14:creationId xmlns:p14="http://schemas.microsoft.com/office/powerpoint/2010/main" val="4215441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2975" y="169341"/>
            <a:ext cx="10972800" cy="639730"/>
          </a:xfrm>
          <a:solidFill>
            <a:srgbClr val="002060"/>
          </a:solidFill>
        </p:spPr>
        <p:txBody>
          <a:bodyPr>
            <a:normAutofit/>
          </a:bodyPr>
          <a:lstStyle/>
          <a:p>
            <a:pPr algn="l"/>
            <a:r>
              <a:rPr lang="ru-RU" sz="2000" dirty="0">
                <a:solidFill>
                  <a:schemeClr val="bg1"/>
                </a:solidFill>
                <a:latin typeface="Arial" pitchFamily="34" charset="0"/>
                <a:ea typeface="Calibri" pitchFamily="34" charset="0"/>
                <a:cs typeface="Arial" pitchFamily="34" charset="0"/>
              </a:rPr>
              <a:t>СНИЖЕНИЕ УРОВНЯ ИНДИКАТОРОВ ВОЗМОЖНОГО ПЕРЕХВАТА ВЛАСТИ </a:t>
            </a:r>
            <a:br>
              <a:rPr lang="ru-RU" sz="2000" dirty="0">
                <a:solidFill>
                  <a:schemeClr val="bg1"/>
                </a:solidFill>
                <a:latin typeface="Arial" pitchFamily="34" charset="0"/>
                <a:ea typeface="Calibri" pitchFamily="34" charset="0"/>
                <a:cs typeface="Arial" pitchFamily="34" charset="0"/>
              </a:rPr>
            </a:br>
            <a:r>
              <a:rPr lang="ru-RU" sz="1100" dirty="0">
                <a:solidFill>
                  <a:schemeClr val="bg1"/>
                </a:solidFill>
                <a:latin typeface="Arial" pitchFamily="34" charset="0"/>
                <a:ea typeface="Calibri" pitchFamily="34" charset="0"/>
                <a:cs typeface="Arial" pitchFamily="34" charset="0"/>
              </a:rPr>
              <a:t>Управление риском. Риск. Устойчивое развитие. Синергетика. – М. : Наука, 2000. – 431 с. </a:t>
            </a:r>
            <a:r>
              <a:rPr lang="ru-RU" sz="1100" baseline="30000" dirty="0">
                <a:solidFill>
                  <a:schemeClr val="bg1"/>
                </a:solidFill>
                <a:latin typeface="Arial" pitchFamily="34" charset="0"/>
                <a:ea typeface="Calibri" pitchFamily="34" charset="0"/>
                <a:cs typeface="Arial" pitchFamily="34" charset="0"/>
                <a:hlinkClick r:id="rId2"/>
              </a:rPr>
              <a:t>[</a:t>
            </a:r>
            <a:endParaRPr lang="ru-RU" sz="1100" dirty="0">
              <a:solidFill>
                <a:schemeClr val="bg1"/>
              </a:solidFill>
              <a:latin typeface="Arial" pitchFamily="34" charset="0"/>
              <a:cs typeface="Arial" pitchFamily="34"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749427262"/>
              </p:ext>
            </p:extLst>
          </p:nvPr>
        </p:nvGraphicFramePr>
        <p:xfrm>
          <a:off x="942975" y="894842"/>
          <a:ext cx="10972799" cy="1057783"/>
        </p:xfrm>
        <a:graphic>
          <a:graphicData uri="http://schemas.openxmlformats.org/drawingml/2006/table">
            <a:tbl>
              <a:tblPr/>
              <a:tblGrid>
                <a:gridCol w="441214">
                  <a:extLst>
                    <a:ext uri="{9D8B030D-6E8A-4147-A177-3AD203B41FA5}">
                      <a16:colId xmlns:a16="http://schemas.microsoft.com/office/drawing/2014/main" val="20000"/>
                    </a:ext>
                  </a:extLst>
                </a:gridCol>
                <a:gridCol w="5918022">
                  <a:extLst>
                    <a:ext uri="{9D8B030D-6E8A-4147-A177-3AD203B41FA5}">
                      <a16:colId xmlns:a16="http://schemas.microsoft.com/office/drawing/2014/main" val="20001"/>
                    </a:ext>
                  </a:extLst>
                </a:gridCol>
                <a:gridCol w="1314050">
                  <a:extLst>
                    <a:ext uri="{9D8B030D-6E8A-4147-A177-3AD203B41FA5}">
                      <a16:colId xmlns:a16="http://schemas.microsoft.com/office/drawing/2014/main" val="20002"/>
                    </a:ext>
                  </a:extLst>
                </a:gridCol>
                <a:gridCol w="3299513">
                  <a:extLst>
                    <a:ext uri="{9D8B030D-6E8A-4147-A177-3AD203B41FA5}">
                      <a16:colId xmlns:a16="http://schemas.microsoft.com/office/drawing/2014/main" val="20003"/>
                    </a:ext>
                  </a:extLst>
                </a:gridCol>
              </a:tblGrid>
              <a:tr h="200533">
                <a:tc>
                  <a:txBody>
                    <a:bodyPr/>
                    <a:lstStyle/>
                    <a:p>
                      <a:pPr algn="just">
                        <a:lnSpc>
                          <a:spcPct val="115000"/>
                        </a:lnSpc>
                        <a:spcAft>
                          <a:spcPts val="0"/>
                        </a:spcAft>
                      </a:pPr>
                      <a:r>
                        <a:rPr lang="ru-RU" sz="1600" dirty="0">
                          <a:solidFill>
                            <a:srgbClr val="002060"/>
                          </a:solidFill>
                          <a:latin typeface="Arial" pitchFamily="34" charset="0"/>
                          <a:ea typeface="Calibri"/>
                          <a:cs typeface="Arial" pitchFamily="34"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ru-RU" sz="1600" dirty="0">
                          <a:solidFill>
                            <a:srgbClr val="002060"/>
                          </a:solidFill>
                          <a:latin typeface="Arial" pitchFamily="34" charset="0"/>
                          <a:ea typeface="Calibri"/>
                          <a:cs typeface="Arial" pitchFamily="34" charset="0"/>
                        </a:rPr>
                        <a:t>Показатель</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ru-RU" sz="1600" dirty="0">
                          <a:solidFill>
                            <a:srgbClr val="002060"/>
                          </a:solidFill>
                          <a:latin typeface="Arial" pitchFamily="34" charset="0"/>
                          <a:ea typeface="Calibri"/>
                          <a:cs typeface="Arial" pitchFamily="34" charset="0"/>
                        </a:rPr>
                        <a:t>Значение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115000"/>
                        </a:lnSpc>
                        <a:spcAft>
                          <a:spcPts val="0"/>
                        </a:spcAft>
                      </a:pPr>
                      <a:r>
                        <a:rPr lang="ru-RU" sz="1600" dirty="0">
                          <a:solidFill>
                            <a:srgbClr val="002060"/>
                          </a:solidFill>
                          <a:latin typeface="Arial" pitchFamily="34" charset="0"/>
                          <a:ea typeface="Calibri"/>
                          <a:cs typeface="Arial" pitchFamily="34" charset="0"/>
                        </a:rPr>
                        <a:t>Политические последствия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0"/>
                  </a:ext>
                </a:extLst>
              </a:tr>
              <a:tr h="501910">
                <a:tc>
                  <a:txBody>
                    <a:bodyPr/>
                    <a:lstStyle/>
                    <a:p>
                      <a:pPr algn="ctr">
                        <a:lnSpc>
                          <a:spcPct val="115000"/>
                        </a:lnSpc>
                        <a:spcAft>
                          <a:spcPts val="0"/>
                        </a:spcAft>
                      </a:pPr>
                      <a:r>
                        <a:rPr lang="ru-RU" sz="1600" dirty="0">
                          <a:solidFill>
                            <a:srgbClr val="002060"/>
                          </a:solidFill>
                          <a:latin typeface="Arial" pitchFamily="34" charset="0"/>
                          <a:ea typeface="Calibri"/>
                          <a:cs typeface="Arial" pitchFamily="34" charset="0"/>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600" dirty="0">
                          <a:solidFill>
                            <a:srgbClr val="002060"/>
                          </a:solidFill>
                          <a:latin typeface="Arial" pitchFamily="34" charset="0"/>
                          <a:ea typeface="Calibri"/>
                          <a:cs typeface="Arial" pitchFamily="34" charset="0"/>
                        </a:rPr>
                        <a:t>Часть общества, которая выступает за кардинальные изменения политической системы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a:solidFill>
                            <a:srgbClr val="002060"/>
                          </a:solidFill>
                          <a:latin typeface="Arial" pitchFamily="34" charset="0"/>
                          <a:ea typeface="Calibri"/>
                          <a:cs typeface="Arial" pitchFamily="34" charset="0"/>
                        </a:rPr>
                        <a:t>40 %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solidFill>
                            <a:srgbClr val="002060"/>
                          </a:solidFill>
                          <a:latin typeface="Arial" pitchFamily="34" charset="0"/>
                          <a:ea typeface="Calibri"/>
                          <a:cs typeface="Arial" pitchFamily="34" charset="0"/>
                        </a:rPr>
                        <a:t>Делигитимация власти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64287">
                <a:tc>
                  <a:txBody>
                    <a:bodyPr/>
                    <a:lstStyle/>
                    <a:p>
                      <a:pPr algn="ctr">
                        <a:lnSpc>
                          <a:spcPct val="115000"/>
                        </a:lnSpc>
                        <a:spcAft>
                          <a:spcPts val="0"/>
                        </a:spcAft>
                      </a:pPr>
                      <a:r>
                        <a:rPr lang="ru-RU" sz="1600" dirty="0">
                          <a:solidFill>
                            <a:srgbClr val="002060"/>
                          </a:solidFill>
                          <a:latin typeface="Arial" pitchFamily="34" charset="0"/>
                          <a:ea typeface="Calibri"/>
                          <a:cs typeface="Arial" pitchFamily="34" charset="0"/>
                        </a:rPr>
                        <a:t>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600" dirty="0">
                          <a:solidFill>
                            <a:srgbClr val="002060"/>
                          </a:solidFill>
                          <a:latin typeface="Arial" pitchFamily="34" charset="0"/>
                          <a:ea typeface="Calibri"/>
                          <a:cs typeface="Arial" pitchFamily="34" charset="0"/>
                        </a:rPr>
                        <a:t>Уровень доверия населения к центральным органам власти</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solidFill>
                            <a:srgbClr val="002060"/>
                          </a:solidFill>
                          <a:latin typeface="Arial" pitchFamily="34" charset="0"/>
                          <a:ea typeface="Calibri"/>
                          <a:cs typeface="Arial" pitchFamily="34"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600" dirty="0">
                          <a:solidFill>
                            <a:srgbClr val="002060"/>
                          </a:solidFill>
                          <a:latin typeface="Arial" pitchFamily="34" charset="0"/>
                          <a:ea typeface="Calibri"/>
                          <a:cs typeface="Arial" pitchFamily="34" charset="0"/>
                        </a:rPr>
                        <a:t>Отторжение власти народом</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3" name="Рисунок 2">
            <a:extLst>
              <a:ext uri="{FF2B5EF4-FFF2-40B4-BE49-F238E27FC236}">
                <a16:creationId xmlns:a16="http://schemas.microsoft.com/office/drawing/2014/main" id="{2EEABB08-9F94-5379-0DEE-84E8D919FA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670" y="169340"/>
            <a:ext cx="715430" cy="6571501"/>
          </a:xfrm>
          <a:prstGeom prst="rect">
            <a:avLst/>
          </a:prstGeom>
        </p:spPr>
      </p:pic>
      <p:pic>
        <p:nvPicPr>
          <p:cNvPr id="5" name="Объект 4">
            <a:extLst>
              <a:ext uri="{FF2B5EF4-FFF2-40B4-BE49-F238E27FC236}">
                <a16:creationId xmlns:a16="http://schemas.microsoft.com/office/drawing/2014/main" id="{B8FA9ECB-0873-C057-C4D6-B9EABB45CD6D}"/>
              </a:ext>
            </a:extLst>
          </p:cNvPr>
          <p:cNvPicPr>
            <a:picLocks noChangeAspect="1"/>
          </p:cNvPicPr>
          <p:nvPr/>
        </p:nvPicPr>
        <p:blipFill>
          <a:blip r:embed="rId4"/>
          <a:stretch>
            <a:fillRect/>
          </a:stretch>
        </p:blipFill>
        <p:spPr>
          <a:xfrm>
            <a:off x="7781925" y="4520891"/>
            <a:ext cx="4325405" cy="2189831"/>
          </a:xfrm>
          <a:prstGeom prst="rect">
            <a:avLst/>
          </a:prstGeom>
          <a:solidFill>
            <a:srgbClr val="002060"/>
          </a:solidFill>
          <a:ln w="28575">
            <a:solidFill>
              <a:srgbClr val="002060"/>
            </a:solidFill>
          </a:ln>
        </p:spPr>
      </p:pic>
      <p:sp>
        <p:nvSpPr>
          <p:cNvPr id="7" name="Прямоугольник 6">
            <a:extLst>
              <a:ext uri="{FF2B5EF4-FFF2-40B4-BE49-F238E27FC236}">
                <a16:creationId xmlns:a16="http://schemas.microsoft.com/office/drawing/2014/main" id="{5EE801B9-0623-F9C9-9250-5D0EC8A977A5}"/>
              </a:ext>
            </a:extLst>
          </p:cNvPr>
          <p:cNvSpPr/>
          <p:nvPr/>
        </p:nvSpPr>
        <p:spPr>
          <a:xfrm>
            <a:off x="915105" y="2017055"/>
            <a:ext cx="9707192" cy="11519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i="0" u="sng"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ДИНАМИКА  И НЕЛИНЕЙНЫЕ ЭФФЕКТЫ ПОВЕДЕНИЯ ГРУПП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Общее число контактов основной фактор групповой динамики.</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Величина популяции.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3. Интенсивность контактов.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4. Разнообразие популяции. </a:t>
            </a:r>
            <a:endPar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8" name="Прямоугольник 7">
            <a:extLst>
              <a:ext uri="{FF2B5EF4-FFF2-40B4-BE49-F238E27FC236}">
                <a16:creationId xmlns:a16="http://schemas.microsoft.com/office/drawing/2014/main" id="{21D3AA50-0708-5A64-4674-D9CB5EB50074}"/>
              </a:ext>
            </a:extLst>
          </p:cNvPr>
          <p:cNvSpPr/>
          <p:nvPr/>
        </p:nvSpPr>
        <p:spPr>
          <a:xfrm>
            <a:off x="926682" y="3412985"/>
            <a:ext cx="7900416" cy="21898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5. «</a:t>
            </a: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Преобладающее мнение большинства населения может быть быстро изменено небольшой фракцией случайным образом распределенных и </a:t>
            </a:r>
            <a:r>
              <a:rPr kumimoji="0" lang="ru-RU" sz="1800" b="0" i="1"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преданных своему делу</a:t>
            </a: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 агентов, которые последовательно пропагандируют противоположное мнение и невосприимчивы к влиянию». Когда </a:t>
            </a:r>
            <a:r>
              <a:rPr kumimoji="0" lang="ru-RU" sz="1800" b="1"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доля агентов влияния превышает критическое значение 10%, </a:t>
            </a: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происходит резкое сокращение времени когда все население принимает мнение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 (агентов) меньшинства».</a:t>
            </a:r>
            <a:endPar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9" name="Рисунок 8">
            <a:extLst>
              <a:ext uri="{FF2B5EF4-FFF2-40B4-BE49-F238E27FC236}">
                <a16:creationId xmlns:a16="http://schemas.microsoft.com/office/drawing/2014/main" id="{00452E39-6F97-5EBA-40A6-D1C1D5C22B2F}"/>
              </a:ext>
            </a:extLst>
          </p:cNvPr>
          <p:cNvPicPr>
            <a:picLocks noChangeAspect="1"/>
          </p:cNvPicPr>
          <p:nvPr/>
        </p:nvPicPr>
        <p:blipFill>
          <a:blip r:embed="rId5"/>
          <a:stretch>
            <a:fillRect/>
          </a:stretch>
        </p:blipFill>
        <p:spPr>
          <a:xfrm>
            <a:off x="8065431" y="2038396"/>
            <a:ext cx="4041904" cy="2451686"/>
          </a:xfrm>
          <a:prstGeom prst="rect">
            <a:avLst/>
          </a:prstGeom>
        </p:spPr>
      </p:pic>
      <p:sp>
        <p:nvSpPr>
          <p:cNvPr id="10" name="Прямоугольник 9">
            <a:extLst>
              <a:ext uri="{FF2B5EF4-FFF2-40B4-BE49-F238E27FC236}">
                <a16:creationId xmlns:a16="http://schemas.microsoft.com/office/drawing/2014/main" id="{265068DF-C18A-B340-DF30-D3911B82C640}"/>
              </a:ext>
            </a:extLst>
          </p:cNvPr>
          <p:cNvSpPr/>
          <p:nvPr/>
        </p:nvSpPr>
        <p:spPr>
          <a:xfrm>
            <a:off x="1104900" y="5800725"/>
            <a:ext cx="6438900" cy="5619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altLang="ko-KR" sz="1100" dirty="0" err="1">
                <a:solidFill>
                  <a:srgbClr val="002060"/>
                </a:solidFill>
                <a:latin typeface="Arial" panose="020B0604020202020204" pitchFamily="34" charset="0"/>
                <a:cs typeface="Arial" panose="020B0604020202020204" pitchFamily="34" charset="0"/>
              </a:rPr>
              <a:t>Szymanski</a:t>
            </a:r>
            <a:r>
              <a:rPr lang="en-US" altLang="ko-KR" sz="1100" dirty="0">
                <a:solidFill>
                  <a:srgbClr val="002060"/>
                </a:solidFill>
                <a:latin typeface="Arial" panose="020B0604020202020204" pitchFamily="34" charset="0"/>
                <a:ea typeface="Gulim" pitchFamily="34" charset="-127"/>
                <a:cs typeface="Arial" panose="020B0604020202020204" pitchFamily="34" charset="0"/>
              </a:rPr>
              <a:t>, </a:t>
            </a:r>
            <a:r>
              <a:rPr lang="ru-RU" altLang="ko-KR" sz="1100" dirty="0" err="1">
                <a:solidFill>
                  <a:srgbClr val="002060"/>
                </a:solidFill>
                <a:latin typeface="Arial" panose="020B0604020202020204" pitchFamily="34" charset="0"/>
                <a:cs typeface="Arial" panose="020B0604020202020204" pitchFamily="34" charset="0"/>
              </a:rPr>
              <a:t>Boleslaw</a:t>
            </a:r>
            <a:r>
              <a:rPr lang="ru-RU" altLang="ko-KR" sz="1100" dirty="0">
                <a:solidFill>
                  <a:srgbClr val="002060"/>
                </a:solidFill>
                <a:latin typeface="Arial" panose="020B0604020202020204" pitchFamily="34" charset="0"/>
                <a:cs typeface="Arial" panose="020B0604020202020204" pitchFamily="34" charset="0"/>
              </a:rPr>
              <a:t>. </a:t>
            </a:r>
            <a:r>
              <a:rPr lang="ru-RU" sz="1100" dirty="0">
                <a:solidFill>
                  <a:srgbClr val="002060"/>
                </a:solidFill>
                <a:latin typeface="Arial" panose="020B0604020202020204" pitchFamily="34" charset="0"/>
                <a:cs typeface="Arial" panose="020B0604020202020204" pitchFamily="34" charset="0"/>
              </a:rPr>
              <a:t>«Social </a:t>
            </a:r>
            <a:r>
              <a:rPr lang="ru-RU" sz="1100" dirty="0" err="1">
                <a:solidFill>
                  <a:srgbClr val="002060"/>
                </a:solidFill>
                <a:latin typeface="Arial" panose="020B0604020202020204" pitchFamily="34" charset="0"/>
                <a:cs typeface="Arial" panose="020B0604020202020204" pitchFamily="34" charset="0"/>
              </a:rPr>
              <a:t>consensus</a:t>
            </a:r>
            <a:r>
              <a:rPr lang="ru-RU" sz="1100" dirty="0">
                <a:solidFill>
                  <a:srgbClr val="002060"/>
                </a:solidFill>
                <a:latin typeface="Arial" panose="020B0604020202020204" pitchFamily="34" charset="0"/>
                <a:cs typeface="Arial" panose="020B0604020202020204" pitchFamily="34" charset="0"/>
              </a:rPr>
              <a:t> </a:t>
            </a:r>
            <a:r>
              <a:rPr lang="ru-RU" sz="1100" dirty="0" err="1">
                <a:solidFill>
                  <a:srgbClr val="002060"/>
                </a:solidFill>
                <a:latin typeface="Arial" panose="020B0604020202020204" pitchFamily="34" charset="0"/>
                <a:cs typeface="Arial" panose="020B0604020202020204" pitchFamily="34" charset="0"/>
              </a:rPr>
              <a:t>through</a:t>
            </a:r>
            <a:r>
              <a:rPr lang="ru-RU" sz="1100" dirty="0">
                <a:solidFill>
                  <a:srgbClr val="002060"/>
                </a:solidFill>
                <a:latin typeface="Arial" panose="020B0604020202020204" pitchFamily="34" charset="0"/>
                <a:cs typeface="Arial" panose="020B0604020202020204" pitchFamily="34" charset="0"/>
              </a:rPr>
              <a:t> </a:t>
            </a:r>
            <a:r>
              <a:rPr lang="ru-RU" sz="1100" dirty="0" err="1">
                <a:solidFill>
                  <a:srgbClr val="002060"/>
                </a:solidFill>
                <a:latin typeface="Arial" panose="020B0604020202020204" pitchFamily="34" charset="0"/>
                <a:cs typeface="Arial" panose="020B0604020202020204" pitchFamily="34" charset="0"/>
              </a:rPr>
              <a:t>the</a:t>
            </a:r>
            <a:r>
              <a:rPr lang="ru-RU" sz="1100" dirty="0">
                <a:solidFill>
                  <a:srgbClr val="002060"/>
                </a:solidFill>
                <a:latin typeface="Arial" panose="020B0604020202020204" pitchFamily="34" charset="0"/>
                <a:cs typeface="Arial" panose="020B0604020202020204" pitchFamily="34" charset="0"/>
              </a:rPr>
              <a:t> </a:t>
            </a:r>
            <a:r>
              <a:rPr lang="ru-RU" sz="1100" dirty="0" err="1">
                <a:solidFill>
                  <a:srgbClr val="002060"/>
                </a:solidFill>
                <a:latin typeface="Arial" panose="020B0604020202020204" pitchFamily="34" charset="0"/>
                <a:cs typeface="Arial" panose="020B0604020202020204" pitchFamily="34" charset="0"/>
              </a:rPr>
              <a:t>influence</a:t>
            </a:r>
            <a:r>
              <a:rPr lang="ru-RU" sz="1100" dirty="0">
                <a:solidFill>
                  <a:srgbClr val="002060"/>
                </a:solidFill>
                <a:latin typeface="Arial" panose="020B0604020202020204" pitchFamily="34" charset="0"/>
                <a:cs typeface="Arial" panose="020B0604020202020204" pitchFamily="34" charset="0"/>
              </a:rPr>
              <a:t> </a:t>
            </a:r>
            <a:r>
              <a:rPr lang="ru-RU" sz="1100" dirty="0" err="1">
                <a:solidFill>
                  <a:srgbClr val="002060"/>
                </a:solidFill>
                <a:latin typeface="Arial" panose="020B0604020202020204" pitchFamily="34" charset="0"/>
                <a:cs typeface="Arial" panose="020B0604020202020204" pitchFamily="34" charset="0"/>
              </a:rPr>
              <a:t>of</a:t>
            </a:r>
            <a:r>
              <a:rPr lang="ru-RU" sz="1100" dirty="0">
                <a:solidFill>
                  <a:srgbClr val="002060"/>
                </a:solidFill>
                <a:latin typeface="Arial" panose="020B0604020202020204" pitchFamily="34" charset="0"/>
                <a:cs typeface="Arial" panose="020B0604020202020204" pitchFamily="34" charset="0"/>
              </a:rPr>
              <a:t> </a:t>
            </a:r>
            <a:r>
              <a:rPr lang="ru-RU" sz="1100" dirty="0" err="1">
                <a:solidFill>
                  <a:srgbClr val="002060"/>
                </a:solidFill>
                <a:latin typeface="Arial" panose="020B0604020202020204" pitchFamily="34" charset="0"/>
                <a:cs typeface="Arial" panose="020B0604020202020204" pitchFamily="34" charset="0"/>
              </a:rPr>
              <a:t>committed</a:t>
            </a:r>
            <a:r>
              <a:rPr lang="ru-RU" sz="1100" dirty="0">
                <a:solidFill>
                  <a:srgbClr val="002060"/>
                </a:solidFill>
                <a:latin typeface="Arial" panose="020B0604020202020204" pitchFamily="34" charset="0"/>
                <a:cs typeface="Arial" panose="020B0604020202020204" pitchFamily="34" charset="0"/>
              </a:rPr>
              <a:t> </a:t>
            </a:r>
            <a:r>
              <a:rPr lang="ru-RU" sz="1100" dirty="0" err="1">
                <a:solidFill>
                  <a:srgbClr val="002060"/>
                </a:solidFill>
                <a:latin typeface="Arial" panose="020B0604020202020204" pitchFamily="34" charset="0"/>
                <a:cs typeface="Arial" panose="020B0604020202020204" pitchFamily="34" charset="0"/>
              </a:rPr>
              <a:t>minorities</a:t>
            </a:r>
            <a:r>
              <a:rPr lang="ru-RU" sz="1100" dirty="0">
                <a:solidFill>
                  <a:srgbClr val="002060"/>
                </a:solidFill>
                <a:latin typeface="Arial" panose="020B0604020202020204" pitchFamily="34" charset="0"/>
                <a:cs typeface="Arial" panose="020B0604020202020204" pitchFamily="34" charset="0"/>
              </a:rPr>
              <a:t>» </a:t>
            </a:r>
            <a:r>
              <a:rPr lang="ru-RU" sz="1100" dirty="0" err="1">
                <a:solidFill>
                  <a:srgbClr val="002060"/>
                </a:solidFill>
                <a:latin typeface="Arial" panose="020B0604020202020204" pitchFamily="34" charset="0"/>
                <a:cs typeface="Arial" panose="020B0604020202020204" pitchFamily="34" charset="0"/>
              </a:rPr>
              <a:t>Rensselaer</a:t>
            </a:r>
            <a:r>
              <a:rPr lang="ru-RU" sz="1100" dirty="0">
                <a:solidFill>
                  <a:srgbClr val="002060"/>
                </a:solidFill>
                <a:latin typeface="Arial" panose="020B0604020202020204" pitchFamily="34" charset="0"/>
                <a:cs typeface="Arial" panose="020B0604020202020204" pitchFamily="34" charset="0"/>
              </a:rPr>
              <a:t> </a:t>
            </a:r>
            <a:r>
              <a:rPr lang="ru-RU" sz="1100" dirty="0" err="1">
                <a:solidFill>
                  <a:srgbClr val="002060"/>
                </a:solidFill>
                <a:latin typeface="Arial" panose="020B0604020202020204" pitchFamily="34" charset="0"/>
                <a:cs typeface="Arial" panose="020B0604020202020204" pitchFamily="34" charset="0"/>
              </a:rPr>
              <a:t>Polytechnic</a:t>
            </a:r>
            <a:r>
              <a:rPr lang="ru-RU" sz="1100" dirty="0">
                <a:solidFill>
                  <a:srgbClr val="002060"/>
                </a:solidFill>
                <a:latin typeface="Arial" panose="020B0604020202020204" pitchFamily="34" charset="0"/>
                <a:cs typeface="Arial" panose="020B0604020202020204" pitchFamily="34" charset="0"/>
              </a:rPr>
              <a:t> Institute </a:t>
            </a:r>
            <a:r>
              <a:rPr lang="en-US" sz="1100" dirty="0">
                <a:solidFill>
                  <a:srgbClr val="002060"/>
                </a:solidFill>
                <a:latin typeface="Arial" panose="020B0604020202020204" pitchFamily="34" charset="0"/>
                <a:cs typeface="Arial" panose="020B0604020202020204" pitchFamily="34" charset="0"/>
              </a:rPr>
              <a:t>N.Y.//</a:t>
            </a:r>
            <a:r>
              <a:rPr lang="ru-RU" altLang="ko-KR" sz="1100" dirty="0">
                <a:solidFill>
                  <a:srgbClr val="002060"/>
                </a:solidFill>
                <a:latin typeface="Arial" panose="020B0604020202020204" pitchFamily="34" charset="0"/>
                <a:cs typeface="Arial" panose="020B0604020202020204" pitchFamily="34" charset="0"/>
              </a:rPr>
              <a:t> </a:t>
            </a:r>
            <a:r>
              <a:rPr lang="en-US" sz="1100" dirty="0">
                <a:solidFill>
                  <a:srgbClr val="002060"/>
                </a:solidFill>
                <a:latin typeface="Arial" panose="020B0604020202020204" pitchFamily="34" charset="0"/>
                <a:cs typeface="Arial" panose="020B0604020202020204" pitchFamily="34" charset="0"/>
              </a:rPr>
              <a:t>American </a:t>
            </a:r>
            <a:r>
              <a:rPr lang="ru-RU" sz="1100" dirty="0" err="1">
                <a:solidFill>
                  <a:srgbClr val="002060"/>
                </a:solidFill>
                <a:latin typeface="Arial" panose="020B0604020202020204" pitchFamily="34" charset="0"/>
                <a:cs typeface="Arial" panose="020B0604020202020204" pitchFamily="34" charset="0"/>
              </a:rPr>
              <a:t>Physical</a:t>
            </a:r>
            <a:r>
              <a:rPr lang="ru-RU" sz="1100" dirty="0">
                <a:solidFill>
                  <a:srgbClr val="002060"/>
                </a:solidFill>
                <a:latin typeface="Arial" panose="020B0604020202020204" pitchFamily="34" charset="0"/>
                <a:cs typeface="Arial" panose="020B0604020202020204" pitchFamily="34" charset="0"/>
              </a:rPr>
              <a:t> Review</a:t>
            </a:r>
            <a:r>
              <a:rPr lang="en-US" sz="1100" dirty="0">
                <a:solidFill>
                  <a:srgbClr val="002060"/>
                </a:solidFill>
                <a:latin typeface="Arial" panose="020B0604020202020204" pitchFamily="34" charset="0"/>
                <a:cs typeface="Arial" panose="020B0604020202020204" pitchFamily="34" charset="0"/>
              </a:rPr>
              <a:t>. </a:t>
            </a:r>
            <a:r>
              <a:rPr lang="ru-RU" sz="1100" dirty="0">
                <a:solidFill>
                  <a:srgbClr val="002060"/>
                </a:solidFill>
                <a:latin typeface="Arial" panose="020B0604020202020204" pitchFamily="34" charset="0"/>
                <a:cs typeface="Arial" panose="020B0604020202020204" pitchFamily="34" charset="0"/>
              </a:rPr>
              <a:t>A</a:t>
            </a:r>
            <a:r>
              <a:rPr lang="en-US" sz="1100" dirty="0" err="1">
                <a:solidFill>
                  <a:srgbClr val="002060"/>
                </a:solidFill>
                <a:latin typeface="Arial" panose="020B0604020202020204" pitchFamily="34" charset="0"/>
                <a:cs typeface="Arial" panose="020B0604020202020204" pitchFamily="34" charset="0"/>
              </a:rPr>
              <a:t>merican</a:t>
            </a:r>
            <a:r>
              <a:rPr lang="en-US" sz="1100" dirty="0">
                <a:solidFill>
                  <a:srgbClr val="002060"/>
                </a:solidFill>
                <a:latin typeface="Arial" panose="020B0604020202020204" pitchFamily="34" charset="0"/>
                <a:cs typeface="Arial" panose="020B0604020202020204" pitchFamily="34" charset="0"/>
              </a:rPr>
              <a:t> </a:t>
            </a:r>
            <a:r>
              <a:rPr lang="ru-RU" sz="1100" dirty="0" err="1">
                <a:solidFill>
                  <a:srgbClr val="002060"/>
                </a:solidFill>
                <a:latin typeface="Arial" panose="020B0604020202020204" pitchFamily="34" charset="0"/>
                <a:cs typeface="Arial" panose="020B0604020202020204" pitchFamily="34" charset="0"/>
              </a:rPr>
              <a:t>Physical</a:t>
            </a:r>
            <a:r>
              <a:rPr lang="en-US" sz="1100" dirty="0">
                <a:solidFill>
                  <a:srgbClr val="002060"/>
                </a:solidFill>
                <a:latin typeface="Arial" panose="020B0604020202020204" pitchFamily="34" charset="0"/>
                <a:cs typeface="Arial" panose="020B0604020202020204" pitchFamily="34" charset="0"/>
              </a:rPr>
              <a:t> </a:t>
            </a:r>
            <a:r>
              <a:rPr lang="ru-RU" sz="1100" dirty="0">
                <a:solidFill>
                  <a:srgbClr val="002060"/>
                </a:solidFill>
                <a:latin typeface="Arial" panose="020B0604020202020204" pitchFamily="34" charset="0"/>
                <a:cs typeface="Arial" panose="020B0604020202020204" pitchFamily="34" charset="0"/>
              </a:rPr>
              <a:t>S</a:t>
            </a:r>
            <a:r>
              <a:rPr lang="en-US" sz="1100" dirty="0" err="1">
                <a:solidFill>
                  <a:srgbClr val="002060"/>
                </a:solidFill>
                <a:latin typeface="Arial" panose="020B0604020202020204" pitchFamily="34" charset="0"/>
                <a:cs typeface="Arial" panose="020B0604020202020204" pitchFamily="34" charset="0"/>
              </a:rPr>
              <a:t>ociaty</a:t>
            </a:r>
            <a:r>
              <a:rPr lang="en-US" sz="1100" dirty="0">
                <a:solidFill>
                  <a:srgbClr val="002060"/>
                </a:solidFill>
                <a:latin typeface="Arial" panose="020B0604020202020204" pitchFamily="34" charset="0"/>
                <a:cs typeface="Arial" panose="020B0604020202020204" pitchFamily="34" charset="0"/>
              </a:rPr>
              <a:t>. </a:t>
            </a:r>
            <a:r>
              <a:rPr lang="ru-RU" sz="1100" dirty="0">
                <a:solidFill>
                  <a:srgbClr val="002060"/>
                </a:solidFill>
                <a:latin typeface="Arial" panose="020B0604020202020204" pitchFamily="34" charset="0"/>
                <a:cs typeface="Arial" panose="020B0604020202020204" pitchFamily="34" charset="0"/>
              </a:rPr>
              <a:t>22.06.2011 </a:t>
            </a:r>
            <a:endParaRPr lang="ru-RU" sz="1100" dirty="0">
              <a:solidFill>
                <a:srgbClr val="002060"/>
              </a:solidFill>
            </a:endParaRPr>
          </a:p>
        </p:txBody>
      </p:sp>
    </p:spTree>
    <p:extLst>
      <p:ext uri="{BB962C8B-B14F-4D97-AF65-F5344CB8AC3E}">
        <p14:creationId xmlns:p14="http://schemas.microsoft.com/office/powerpoint/2010/main" val="3473661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B7B6DC-4E50-0370-5483-8B66680BC970}"/>
              </a:ext>
            </a:extLst>
          </p:cNvPr>
          <p:cNvSpPr>
            <a:spLocks noGrp="1"/>
          </p:cNvSpPr>
          <p:nvPr>
            <p:ph type="title"/>
          </p:nvPr>
        </p:nvSpPr>
        <p:spPr>
          <a:xfrm>
            <a:off x="1028700" y="187324"/>
            <a:ext cx="10868023" cy="793751"/>
          </a:xfrm>
          <a:solidFill>
            <a:srgbClr val="002060"/>
          </a:solidFill>
        </p:spPr>
        <p:txBody>
          <a:bodyPr>
            <a:normAutofit/>
          </a:bodyPr>
          <a:lstStyle/>
          <a:p>
            <a:r>
              <a:rPr lang="ru-RU" sz="2000" dirty="0">
                <a:solidFill>
                  <a:schemeClr val="bg1"/>
                </a:solidFill>
                <a:latin typeface="Arial" panose="020B0604020202020204" pitchFamily="34" charset="0"/>
                <a:cs typeface="Arial" panose="020B0604020202020204" pitchFamily="34" charset="0"/>
              </a:rPr>
              <a:t>БЕЛАРУСЬ</a:t>
            </a:r>
            <a:r>
              <a:rPr lang="en-US" sz="2000" dirty="0">
                <a:solidFill>
                  <a:schemeClr val="bg1"/>
                </a:solidFill>
                <a:latin typeface="Arial" panose="020B0604020202020204" pitchFamily="34" charset="0"/>
                <a:cs typeface="Arial" panose="020B0604020202020204" pitchFamily="34" charset="0"/>
              </a:rPr>
              <a:t>: </a:t>
            </a:r>
            <a:r>
              <a:rPr lang="ru-RU" sz="2000" dirty="0">
                <a:solidFill>
                  <a:schemeClr val="bg1"/>
                </a:solidFill>
                <a:latin typeface="Arial" panose="020B0604020202020204" pitchFamily="34" charset="0"/>
                <a:cs typeface="Arial" panose="020B0604020202020204" pitchFamily="34" charset="0"/>
              </a:rPr>
              <a:t>ФАКТОРЫ ПРЕДОТВРАЩЕНИЯ </a:t>
            </a:r>
            <a:r>
              <a:rPr lang="ru-RU" sz="2000" kern="0" dirty="0">
                <a:solidFill>
                  <a:schemeClr val="bg1"/>
                </a:solidFill>
                <a:effectLst/>
                <a:latin typeface="Arial" panose="020B0604020202020204" pitchFamily="34" charset="0"/>
                <a:ea typeface="Calibri" panose="020F0502020204030204" pitchFamily="34" charset="0"/>
                <a:cs typeface="Arial" panose="020B0604020202020204" pitchFamily="34" charset="0"/>
              </a:rPr>
              <a:t>«ЦВЕТНОЙ РЕВОЛЮЦИИ»</a:t>
            </a:r>
            <a:br>
              <a:rPr lang="ru-RU" sz="1200" kern="0" dirty="0">
                <a:solidFill>
                  <a:schemeClr val="bg1"/>
                </a:solidFill>
                <a:effectLst/>
                <a:latin typeface="Arial" panose="020B0604020202020204" pitchFamily="34" charset="0"/>
                <a:ea typeface="Calibri" panose="020F0502020204030204" pitchFamily="34" charset="0"/>
                <a:cs typeface="Arial" panose="020B0604020202020204" pitchFamily="34" charset="0"/>
              </a:rPr>
            </a:br>
            <a:r>
              <a:rPr lang="ru-RU" sz="1200" kern="0" dirty="0">
                <a:solidFill>
                  <a:schemeClr val="bg1"/>
                </a:solidFill>
                <a:effectLst/>
                <a:latin typeface="Arial" panose="020B0604020202020204" pitchFamily="34" charset="0"/>
                <a:ea typeface="Calibri" panose="020F0502020204030204" pitchFamily="34" charset="0"/>
                <a:cs typeface="Arial" panose="020B0604020202020204" pitchFamily="34" charset="0"/>
              </a:rPr>
              <a:t>Источник</a:t>
            </a:r>
            <a:r>
              <a:rPr lang="en-US" sz="1200" kern="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ru-RU" sz="1200" dirty="0">
                <a:solidFill>
                  <a:schemeClr val="bg1"/>
                </a:solidFill>
                <a:effectLst/>
                <a:latin typeface="Arial" panose="020B0604020202020204" pitchFamily="34" charset="0"/>
                <a:ea typeface="Calibri" panose="020F0502020204030204" pitchFamily="34" charset="0"/>
                <a:cs typeface="Arial" panose="020B0604020202020204" pitchFamily="34" charset="0"/>
              </a:rPr>
              <a:t>Международный </a:t>
            </a:r>
            <a:r>
              <a:rPr lang="ru-RU" sz="1300" dirty="0">
                <a:solidFill>
                  <a:schemeClr val="bg1"/>
                </a:solidFill>
                <a:effectLst/>
                <a:latin typeface="Arial" panose="020B0604020202020204" pitchFamily="34" charset="0"/>
                <a:ea typeface="Calibri" panose="020F0502020204030204" pitchFamily="34" charset="0"/>
                <a:cs typeface="Arial" panose="020B0604020202020204" pitchFamily="34" charset="0"/>
              </a:rPr>
              <a:t>проект «Привкус цветных революций». </a:t>
            </a:r>
            <a:r>
              <a:rPr lang="en-US" sz="1300" dirty="0">
                <a:solidFill>
                  <a:schemeClr val="bg1"/>
                </a:solidFill>
                <a:effectLst/>
                <a:latin typeface="Arial" panose="020B0604020202020204" pitchFamily="34" charset="0"/>
                <a:ea typeface="Calibri" panose="020F0502020204030204" pitchFamily="34" charset="0"/>
                <a:cs typeface="Arial" panose="020B0604020202020204" pitchFamily="34" charset="0"/>
              </a:rPr>
              <a:t>URL: ‒http://www.sp.sb.by (</a:t>
            </a:r>
            <a:r>
              <a:rPr lang="en-US" sz="1300" dirty="0" err="1">
                <a:solidFill>
                  <a:schemeClr val="bg1"/>
                </a:solidFill>
                <a:effectLst/>
                <a:latin typeface="Arial" panose="020B0604020202020204" pitchFamily="34" charset="0"/>
                <a:ea typeface="Calibri" panose="020F0502020204030204" pitchFamily="34" charset="0"/>
                <a:cs typeface="Arial" panose="020B0604020202020204" pitchFamily="34" charset="0"/>
              </a:rPr>
              <a:t>friday</a:t>
            </a:r>
            <a:r>
              <a:rPr lang="en-US" sz="1300" dirty="0">
                <a:solidFill>
                  <a:schemeClr val="bg1"/>
                </a:solidFill>
                <a:effectLst/>
                <a:latin typeface="Arial" panose="020B0604020202020204" pitchFamily="34" charset="0"/>
                <a:ea typeface="Calibri" panose="020F0502020204030204" pitchFamily="34" charset="0"/>
                <a:cs typeface="Arial" panose="020B0604020202020204" pitchFamily="34" charset="0"/>
              </a:rPr>
              <a:t>, march 17).</a:t>
            </a:r>
            <a:r>
              <a:rPr lang="ru-RU" sz="1300" kern="0"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endParaRPr lang="ru-RU" sz="1300" dirty="0">
              <a:solidFill>
                <a:schemeClr val="bg1"/>
              </a:solidFill>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4F9B4A62-AA54-832D-E5E2-403AF34EA0CE}"/>
              </a:ext>
            </a:extLst>
          </p:cNvPr>
          <p:cNvSpPr>
            <a:spLocks noGrp="1"/>
          </p:cNvSpPr>
          <p:nvPr>
            <p:ph idx="1"/>
          </p:nvPr>
        </p:nvSpPr>
        <p:spPr>
          <a:xfrm>
            <a:off x="864109" y="1081880"/>
            <a:ext cx="11185016" cy="5499895"/>
          </a:xfrm>
        </p:spPr>
        <p:txBody>
          <a:bodyPr>
            <a:noAutofit/>
          </a:bodyPr>
          <a:lstStyle/>
          <a:p>
            <a:pPr marL="342900" indent="-342900">
              <a:buFont typeface="+mj-lt"/>
              <a:buAutoNum type="arabicPeriod"/>
            </a:pP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Устойчивая к «цветным революциям» институциональная структура государственной власти.</a:t>
            </a:r>
          </a:p>
          <a:p>
            <a:pPr marL="342900" indent="-342900">
              <a:buFont typeface="+mj-lt"/>
              <a:buAutoNum type="arabicPeriod"/>
            </a:pP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Преданный народу  волевой политический лидер, избранный большинством избирателей лидер.</a:t>
            </a:r>
          </a:p>
          <a:p>
            <a:pPr marL="342900" indent="-342900">
              <a:buFont typeface="+mj-lt"/>
              <a:buAutoNum type="arabicPeriod"/>
            </a:pP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Большая часть общества (более 75 %) сплочена вокруг органов власти и разделяет ценности  идеологии белорусского государства и социального государства. </a:t>
            </a:r>
          </a:p>
          <a:p>
            <a:pPr marL="342900" indent="-342900">
              <a:buFont typeface="+mj-lt"/>
              <a:buAutoNum type="arabicPeriod"/>
            </a:pP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Государство способно контролировать ситуацию в реальном и виртуальном интернет-пространстве, пресекать злоупотребление свободой слова, соблюдая при этом международные и национальные нормы права. Органы власти осведомлены о целях противника.</a:t>
            </a:r>
          </a:p>
          <a:p>
            <a:pPr marL="342900" indent="-342900">
              <a:buFont typeface="+mj-lt"/>
              <a:buAutoNum type="arabicPeriod"/>
            </a:pP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Проводится продуманная ротация управленческой элиты, работают социальные лифты. </a:t>
            </a:r>
          </a:p>
          <a:p>
            <a:pPr marL="342900" indent="-342900">
              <a:buFont typeface="+mj-lt"/>
              <a:buAutoNum type="arabicPeriod"/>
            </a:pP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В управленцы выдвигается талантливая молодежь, преданная Родине и национальным интересам. </a:t>
            </a:r>
          </a:p>
          <a:p>
            <a:pPr marL="342900" indent="-342900">
              <a:buFont typeface="+mj-lt"/>
              <a:buAutoNum type="arabicPeriod"/>
            </a:pP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Ведется жесткая борьба с коррупцией. </a:t>
            </a:r>
          </a:p>
          <a:p>
            <a:pPr marL="342900" indent="-342900">
              <a:buFont typeface="+mj-lt"/>
              <a:buAutoNum type="arabicPeriod"/>
            </a:pP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В общественном мнении существует позитивная оценка достигнутого уровня социальной справедливости и  благосостояния.</a:t>
            </a:r>
          </a:p>
          <a:p>
            <a:pPr marL="342900" indent="-342900">
              <a:buFont typeface="+mj-lt"/>
              <a:buAutoNum type="arabicPeriod"/>
            </a:pP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Силовые структуры доказали преданность Отечеству, имеют необходимое оснащение и </a:t>
            </a:r>
            <a:r>
              <a:rPr lang="ru-RU" sz="1900" b="1"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готовы к противодействию экстремизму, террору</a:t>
            </a:r>
            <a:r>
              <a:rPr lang="ru-RU" sz="1900" kern="0" dirty="0">
                <a:solidFill>
                  <a:srgbClr val="002060"/>
                </a:solidFill>
                <a:effectLst/>
                <a:latin typeface="Arial" panose="020B0604020202020204" pitchFamily="34" charset="0"/>
                <a:ea typeface="Calibri" panose="020F0502020204030204" pitchFamily="34" charset="0"/>
                <a:cs typeface="Arial" panose="020B0604020202020204" pitchFamily="34" charset="0"/>
              </a:rPr>
              <a:t>, внешнему вооруженному вторжению. </a:t>
            </a:r>
          </a:p>
          <a:p>
            <a:pPr marL="342900" indent="-342900">
              <a:buFont typeface="+mj-lt"/>
              <a:buAutoNum type="arabicPeriod"/>
            </a:pPr>
            <a:endParaRPr lang="ru-RU" sz="1900" dirty="0">
              <a:solidFill>
                <a:srgbClr val="002060"/>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37D29424-0BB5-BF64-6BB9-09393D73CA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7" y="174923"/>
            <a:ext cx="746762" cy="6571501"/>
          </a:xfrm>
          <a:prstGeom prst="rect">
            <a:avLst/>
          </a:prstGeom>
        </p:spPr>
      </p:pic>
    </p:spTree>
    <p:extLst>
      <p:ext uri="{BB962C8B-B14F-4D97-AF65-F5344CB8AC3E}">
        <p14:creationId xmlns:p14="http://schemas.microsoft.com/office/powerpoint/2010/main" val="332539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8CA0C3-5E89-2692-0A2B-8E5248C9F754}"/>
              </a:ext>
            </a:extLst>
          </p:cNvPr>
          <p:cNvSpPr>
            <a:spLocks noGrp="1"/>
          </p:cNvSpPr>
          <p:nvPr>
            <p:ph type="title"/>
          </p:nvPr>
        </p:nvSpPr>
        <p:spPr>
          <a:xfrm>
            <a:off x="923925" y="250826"/>
            <a:ext cx="11020426" cy="539750"/>
          </a:xfrm>
          <a:solidFill>
            <a:srgbClr val="002060"/>
          </a:solidFill>
        </p:spPr>
        <p:txBody>
          <a:bodyPr>
            <a:normAutofit/>
          </a:bodyPr>
          <a:lstStyle/>
          <a:p>
            <a:r>
              <a:rPr lang="ru-RU" sz="2000" dirty="0">
                <a:solidFill>
                  <a:schemeClr val="bg1"/>
                </a:solidFill>
                <a:latin typeface="Arial" panose="020B0604020202020204" pitchFamily="34" charset="0"/>
                <a:cs typeface="Arial" panose="020B0604020202020204" pitchFamily="34" charset="0"/>
              </a:rPr>
              <a:t>ОНТОЛОГИЧЕСКАЯ МОДЕЛЬ СРЕДЫ НАЦИОНАЛЬНОЙ БЕЗОПАСНОСТИ</a:t>
            </a:r>
            <a:endParaRPr lang="ru-RU" sz="2000" dirty="0">
              <a:solidFill>
                <a:schemeClr val="bg1"/>
              </a:solidFill>
            </a:endParaRPr>
          </a:p>
        </p:txBody>
      </p:sp>
      <p:sp>
        <p:nvSpPr>
          <p:cNvPr id="3" name="Объект 2">
            <a:extLst>
              <a:ext uri="{FF2B5EF4-FFF2-40B4-BE49-F238E27FC236}">
                <a16:creationId xmlns:a16="http://schemas.microsoft.com/office/drawing/2014/main" id="{413C5887-B372-234B-C113-882760AEF7FF}"/>
              </a:ext>
            </a:extLst>
          </p:cNvPr>
          <p:cNvSpPr>
            <a:spLocks noGrp="1"/>
          </p:cNvSpPr>
          <p:nvPr>
            <p:ph idx="1"/>
          </p:nvPr>
        </p:nvSpPr>
        <p:spPr>
          <a:xfrm>
            <a:off x="923925" y="1044574"/>
            <a:ext cx="10515600" cy="5562599"/>
          </a:xfrm>
        </p:spPr>
        <p:txBody>
          <a:bodyPr>
            <a:normAutofit/>
          </a:bodyPr>
          <a:lstStyle/>
          <a:p>
            <a:pPr marL="0" indent="0">
              <a:buNone/>
            </a:pPr>
            <a:r>
              <a:rPr lang="ru-RU" sz="1800" b="1" u="sng" dirty="0">
                <a:solidFill>
                  <a:srgbClr val="002060"/>
                </a:solidFill>
                <a:latin typeface="Arial" panose="020B0604020202020204" pitchFamily="34" charset="0"/>
                <a:cs typeface="Arial" panose="020B0604020202020204" pitchFamily="34" charset="0"/>
              </a:rPr>
              <a:t>Цель разработки вербальной модели </a:t>
            </a:r>
            <a:r>
              <a:rPr lang="ru-RU" sz="1800" dirty="0">
                <a:solidFill>
                  <a:srgbClr val="002060"/>
                </a:solidFill>
                <a:latin typeface="Arial" panose="020B0604020202020204" pitchFamily="34" charset="0"/>
                <a:cs typeface="Arial" panose="020B0604020202020204" pitchFamily="34" charset="0"/>
              </a:rPr>
              <a:t>создание основы для </a:t>
            </a:r>
            <a:r>
              <a:rPr lang="ru-RU"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сопоставлени</a:t>
            </a:r>
            <a:r>
              <a:rPr lang="ru-RU" sz="1800" dirty="0">
                <a:solidFill>
                  <a:srgbClr val="002060"/>
                </a:solidFill>
                <a:latin typeface="Arial" panose="020B0604020202020204" pitchFamily="34" charset="0"/>
                <a:ea typeface="Times New Roman" panose="02020603050405020304" pitchFamily="18" charset="0"/>
                <a:cs typeface="Arial" panose="020B0604020202020204" pitchFamily="34" charset="0"/>
              </a:rPr>
              <a:t>я</a:t>
            </a:r>
            <a:r>
              <a:rPr lang="ru-RU"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смыслов текста деструктивных информационных материалов с нормами права.</a:t>
            </a:r>
            <a:r>
              <a:rPr lang="ru-RU"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Модель использует </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деловой прозы и </a:t>
            </a:r>
            <a:r>
              <a:rPr lang="ru-RU" sz="1800" dirty="0" err="1">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лингво</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-правовые стереотипы, описывающие среду национальной безопасности. </a:t>
            </a:r>
            <a:r>
              <a:rPr lang="ru-RU" sz="1800" dirty="0">
                <a:solidFill>
                  <a:srgbClr val="002060"/>
                </a:solidFill>
                <a:latin typeface="Arial" panose="020B0604020202020204" pitchFamily="34" charset="0"/>
                <a:cs typeface="Arial" panose="020B0604020202020204" pitchFamily="34" charset="0"/>
              </a:rPr>
              <a:t> </a:t>
            </a:r>
            <a:endParaRPr lang="ru-RU"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lvl="1">
              <a:buFont typeface="Wingdings" panose="05000000000000000000" pitchFamily="2" charset="2"/>
              <a:buChar char="q"/>
            </a:pPr>
            <a:r>
              <a:rPr lang="ru-RU" sz="1600" dirty="0">
                <a:solidFill>
                  <a:srgbClr val="002060"/>
                </a:solidFill>
                <a:latin typeface="Arial" panose="020B0604020202020204" pitchFamily="34" charset="0"/>
                <a:cs typeface="Arial" panose="020B0604020202020204" pitchFamily="34" charset="0"/>
              </a:rPr>
              <a:t>Лингво-правовые стереотипы ‒ неотъемлемая часть юридической лингвистики.</a:t>
            </a:r>
          </a:p>
          <a:p>
            <a:pPr lvl="1">
              <a:buFont typeface="Wingdings" panose="05000000000000000000" pitchFamily="2" charset="2"/>
              <a:buChar char="q"/>
            </a:pPr>
            <a:r>
              <a:rPr lang="ru-RU" sz="1600" dirty="0">
                <a:solidFill>
                  <a:srgbClr val="002060"/>
                </a:solidFill>
                <a:latin typeface="Arial" panose="020B0604020202020204" pitchFamily="34" charset="0"/>
                <a:cs typeface="Arial" panose="020B0604020202020204" pitchFamily="34" charset="0"/>
              </a:rPr>
              <a:t>В КНБ проведена </a:t>
            </a:r>
            <a:r>
              <a:rPr lang="ru-RU" sz="1600" dirty="0" err="1">
                <a:solidFill>
                  <a:srgbClr val="002060"/>
                </a:solidFill>
                <a:latin typeface="Arial" panose="020B0604020202020204" pitchFamily="34" charset="0"/>
                <a:cs typeface="Arial" panose="020B0604020202020204" pitchFamily="34" charset="0"/>
              </a:rPr>
              <a:t>стереотипизация</a:t>
            </a:r>
            <a:r>
              <a:rPr lang="ru-RU" sz="1600" dirty="0">
                <a:solidFill>
                  <a:srgbClr val="002060"/>
                </a:solidFill>
                <a:latin typeface="Arial" panose="020B0604020202020204" pitchFamily="34" charset="0"/>
                <a:cs typeface="Arial" panose="020B0604020202020204" pitchFamily="34" charset="0"/>
              </a:rPr>
              <a:t> единого представления о каждом конкретном нормативном индикаторе как правовом понятии и «сгустке» профессионального знания, который можно применять на практике в «готовом» виде. </a:t>
            </a:r>
          </a:p>
          <a:p>
            <a:pPr lvl="1">
              <a:buFont typeface="Wingdings" panose="05000000000000000000" pitchFamily="2" charset="2"/>
              <a:buChar char="q"/>
            </a:pPr>
            <a:r>
              <a:rPr lang="ru-RU" sz="1600" dirty="0">
                <a:solidFill>
                  <a:srgbClr val="002060"/>
                </a:solidFill>
                <a:latin typeface="Arial" panose="020B0604020202020204" pitchFamily="34" charset="0"/>
                <a:cs typeface="Arial" panose="020B0604020202020204" pitchFamily="34" charset="0"/>
              </a:rPr>
              <a:t>Все участники судебного процесса в процессе восприятия информации полагаются на стереотипы, уже сформированные в них представления об объектах, отношениях, и явлениях, обладающих как дифференциальными, так и оценочными признаками. </a:t>
            </a:r>
          </a:p>
          <a:p>
            <a:pPr lvl="1">
              <a:buFont typeface="Wingdings" panose="05000000000000000000" pitchFamily="2" charset="2"/>
              <a:buChar char="q"/>
            </a:pPr>
            <a:r>
              <a:rPr lang="ru-RU" sz="1600" dirty="0" err="1">
                <a:solidFill>
                  <a:srgbClr val="002060"/>
                </a:solidFill>
                <a:latin typeface="Arial" panose="020B0604020202020204" pitchFamily="34" charset="0"/>
                <a:cs typeface="Arial" panose="020B0604020202020204" pitchFamily="34" charset="0"/>
              </a:rPr>
              <a:t>Стереотипизация</a:t>
            </a:r>
            <a:r>
              <a:rPr lang="ru-RU" sz="1600" dirty="0">
                <a:solidFill>
                  <a:srgbClr val="002060"/>
                </a:solidFill>
                <a:latin typeface="Arial" panose="020B0604020202020204" pitchFamily="34" charset="0"/>
                <a:cs typeface="Arial" panose="020B0604020202020204" pitchFamily="34" charset="0"/>
              </a:rPr>
              <a:t> правового понятия упрощает процесс коммуникации, так как во внимание принимается не вся совокупность значений и ассоциаций, а только наиболее существенные признаки правового понятия </a:t>
            </a:r>
            <a:r>
              <a:rPr lang="en-US" sz="1200" dirty="0">
                <a:solidFill>
                  <a:srgbClr val="002060"/>
                </a:solidFill>
                <a:latin typeface="Arial" panose="020B0604020202020204" pitchFamily="34" charset="0"/>
                <a:cs typeface="Arial" panose="020B0604020202020204" pitchFamily="34" charset="0"/>
              </a:rPr>
              <a:t>[</a:t>
            </a:r>
            <a:r>
              <a:rPr lang="ru-RU" sz="1200" dirty="0">
                <a:solidFill>
                  <a:srgbClr val="002060"/>
                </a:solidFill>
                <a:latin typeface="Arial" panose="020B0604020202020204" pitchFamily="34" charset="0"/>
                <a:cs typeface="Arial" panose="020B0604020202020204" pitchFamily="34" charset="0"/>
              </a:rPr>
              <a:t>М. А. Викулина. Лингвистический механизм </a:t>
            </a:r>
            <a:r>
              <a:rPr lang="ru-RU" sz="1200" dirty="0" err="1">
                <a:solidFill>
                  <a:srgbClr val="002060"/>
                </a:solidFill>
                <a:latin typeface="Arial" panose="020B0604020202020204" pitchFamily="34" charset="0"/>
                <a:cs typeface="Arial" panose="020B0604020202020204" pitchFamily="34" charset="0"/>
              </a:rPr>
              <a:t>стереотипизации</a:t>
            </a:r>
            <a:r>
              <a:rPr lang="ru-RU" sz="1200" dirty="0">
                <a:solidFill>
                  <a:srgbClr val="002060"/>
                </a:solidFill>
                <a:latin typeface="Arial" panose="020B0604020202020204" pitchFamily="34" charset="0"/>
                <a:cs typeface="Arial" panose="020B0604020202020204" pitchFamily="34" charset="0"/>
              </a:rPr>
              <a:t> правового понятия «</a:t>
            </a:r>
            <a:r>
              <a:rPr lang="ru-RU" sz="1200" dirty="0" err="1">
                <a:solidFill>
                  <a:srgbClr val="002060"/>
                </a:solidFill>
                <a:latin typeface="Arial" panose="020B0604020202020204" pitchFamily="34" charset="0"/>
                <a:cs typeface="Arial" panose="020B0604020202020204" pitchFamily="34" charset="0"/>
              </a:rPr>
              <a:t>disparate</a:t>
            </a:r>
            <a:r>
              <a:rPr lang="ru-RU" sz="1200" dirty="0">
                <a:solidFill>
                  <a:srgbClr val="002060"/>
                </a:solidFill>
                <a:latin typeface="Arial" panose="020B0604020202020204" pitchFamily="34" charset="0"/>
                <a:cs typeface="Arial" panose="020B0604020202020204" pitchFamily="34" charset="0"/>
              </a:rPr>
              <a:t> </a:t>
            </a:r>
            <a:r>
              <a:rPr lang="ru-RU" sz="1200" dirty="0" err="1">
                <a:solidFill>
                  <a:srgbClr val="002060"/>
                </a:solidFill>
                <a:latin typeface="Arial" panose="020B0604020202020204" pitchFamily="34" charset="0"/>
                <a:cs typeface="Arial" panose="020B0604020202020204" pitchFamily="34" charset="0"/>
              </a:rPr>
              <a:t>treatment</a:t>
            </a:r>
            <a:r>
              <a:rPr lang="ru-RU" sz="1200" dirty="0">
                <a:solidFill>
                  <a:srgbClr val="002060"/>
                </a:solidFill>
                <a:latin typeface="Arial" panose="020B0604020202020204" pitchFamily="34" charset="0"/>
                <a:cs typeface="Arial" panose="020B0604020202020204" pitchFamily="34" charset="0"/>
              </a:rPr>
              <a:t>» </a:t>
            </a:r>
            <a:r>
              <a:rPr lang="en-US" sz="1200" dirty="0">
                <a:solidFill>
                  <a:srgbClr val="002060"/>
                </a:solidFill>
                <a:latin typeface="Arial" panose="020B0604020202020204" pitchFamily="34" charset="0"/>
                <a:cs typeface="Arial" panose="020B0604020202020204" pitchFamily="34" charset="0"/>
              </a:rPr>
              <a:t>/</a:t>
            </a:r>
            <a:r>
              <a:rPr lang="ru-RU" sz="1200" dirty="0">
                <a:solidFill>
                  <a:srgbClr val="002060"/>
                </a:solidFill>
                <a:latin typeface="Arial" panose="020B0604020202020204" pitchFamily="34" charset="0"/>
                <a:cs typeface="Arial" panose="020B0604020202020204" pitchFamily="34" charset="0"/>
              </a:rPr>
              <a:t> Вестник МГЛУ. Гуманитарные науки. </a:t>
            </a:r>
            <a:r>
              <a:rPr lang="ru-RU" sz="1200" dirty="0" err="1">
                <a:solidFill>
                  <a:srgbClr val="002060"/>
                </a:solidFill>
                <a:latin typeface="Arial" panose="020B0604020202020204" pitchFamily="34" charset="0"/>
                <a:cs typeface="Arial" panose="020B0604020202020204" pitchFamily="34" charset="0"/>
              </a:rPr>
              <a:t>Вып</a:t>
            </a:r>
            <a:r>
              <a:rPr lang="ru-RU" sz="1200" dirty="0">
                <a:solidFill>
                  <a:srgbClr val="002060"/>
                </a:solidFill>
                <a:latin typeface="Arial" panose="020B0604020202020204" pitchFamily="34" charset="0"/>
                <a:cs typeface="Arial" panose="020B0604020202020204" pitchFamily="34" charset="0"/>
              </a:rPr>
              <a:t>. 18 (816) / 2018 с. 34-44</a:t>
            </a:r>
            <a:r>
              <a:rPr lang="ru-RU" sz="1200" dirty="0"/>
              <a:t>.</a:t>
            </a:r>
            <a:r>
              <a:rPr lang="en-US" sz="1200" dirty="0"/>
              <a:t>]</a:t>
            </a:r>
            <a:endParaRPr lang="ru-RU" sz="1200" dirty="0">
              <a:solidFill>
                <a:srgbClr val="002060"/>
              </a:solidFill>
              <a:latin typeface="Arial" panose="020B0604020202020204" pitchFamily="34" charset="0"/>
              <a:cs typeface="Arial" panose="020B0604020202020204" pitchFamily="34" charset="0"/>
            </a:endParaRPr>
          </a:p>
          <a:p>
            <a:pPr indent="0" algn="just">
              <a:buNone/>
            </a:pPr>
            <a:r>
              <a:rPr lang="ru-RU" sz="1800" b="1" u="sng"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Требования к онтологической модели</a:t>
            </a:r>
            <a:r>
              <a:rPr lang="ru-RU" sz="18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endParaRPr lang="ru-RU" sz="1800" b="1"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marL="514350" indent="-285750" algn="just">
              <a:buFont typeface="Wingdings" panose="05000000000000000000" pitchFamily="2" charset="2"/>
              <a:buChar char="q"/>
            </a:pPr>
            <a:r>
              <a:rPr lang="ru-RU" sz="16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Должна охватывать предметную область достаточно надежно и подробно, в описании должны отсутствовать пробелы, лакуны*. </a:t>
            </a:r>
          </a:p>
          <a:p>
            <a:pPr marL="514350" indent="-285750" algn="just">
              <a:buFont typeface="Wingdings" panose="05000000000000000000" pitchFamily="2" charset="2"/>
              <a:buChar char="q"/>
            </a:pPr>
            <a:r>
              <a:rPr lang="ru-RU" sz="16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Модель должна носить стереотипный характер, позволять рассматривать типовые ситуации, учитывать иерархический характер соподчинения ее элементов, обеспечивать необходимую для исследования степень детализации элементов исследуемого текста. </a:t>
            </a:r>
          </a:p>
          <a:p>
            <a:pPr marL="514350" indent="-285750" algn="just">
              <a:buFont typeface="Wingdings" panose="05000000000000000000" pitchFamily="2" charset="2"/>
              <a:buChar char="q"/>
            </a:pPr>
            <a:r>
              <a:rPr lang="ru-RU" sz="16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Термины, используемые в модели, должны исключать многозначное толкование</a:t>
            </a:r>
            <a:r>
              <a:rPr lang="ru-RU" sz="11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p>
          <a:p>
            <a:pPr marL="0" indent="0">
              <a:buNone/>
            </a:pPr>
            <a:endParaRPr lang="ru-RU" sz="1600" dirty="0"/>
          </a:p>
        </p:txBody>
      </p:sp>
      <p:pic>
        <p:nvPicPr>
          <p:cNvPr id="4" name="Рисунок 3">
            <a:extLst>
              <a:ext uri="{FF2B5EF4-FFF2-40B4-BE49-F238E27FC236}">
                <a16:creationId xmlns:a16="http://schemas.microsoft.com/office/drawing/2014/main" id="{17C94D68-9E1A-2F28-F713-644C1F402C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7" y="174923"/>
            <a:ext cx="746762" cy="6571501"/>
          </a:xfrm>
          <a:prstGeom prst="rect">
            <a:avLst/>
          </a:prstGeom>
        </p:spPr>
      </p:pic>
    </p:spTree>
    <p:extLst>
      <p:ext uri="{BB962C8B-B14F-4D97-AF65-F5344CB8AC3E}">
        <p14:creationId xmlns:p14="http://schemas.microsoft.com/office/powerpoint/2010/main" val="1504448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35568A20-0FA7-B9D1-233E-6D95F525B083}"/>
              </a:ext>
            </a:extLst>
          </p:cNvPr>
          <p:cNvGraphicFramePr>
            <a:graphicFrameLocks noGrp="1"/>
          </p:cNvGraphicFramePr>
          <p:nvPr>
            <p:extLst>
              <p:ext uri="{D42A27DB-BD31-4B8C-83A1-F6EECF244321}">
                <p14:modId xmlns:p14="http://schemas.microsoft.com/office/powerpoint/2010/main" val="3353076266"/>
              </p:ext>
            </p:extLst>
          </p:nvPr>
        </p:nvGraphicFramePr>
        <p:xfrm>
          <a:off x="870417" y="1065902"/>
          <a:ext cx="10909778" cy="5188971"/>
        </p:xfrm>
        <a:graphic>
          <a:graphicData uri="http://schemas.openxmlformats.org/drawingml/2006/table">
            <a:tbl>
              <a:tblPr firstRow="1" firstCol="1" bandRow="1">
                <a:tableStyleId>{5C22544A-7EE6-4342-B048-85BDC9FD1C3A}</a:tableStyleId>
              </a:tblPr>
              <a:tblGrid>
                <a:gridCol w="2806638">
                  <a:extLst>
                    <a:ext uri="{9D8B030D-6E8A-4147-A177-3AD203B41FA5}">
                      <a16:colId xmlns:a16="http://schemas.microsoft.com/office/drawing/2014/main" val="381161559"/>
                    </a:ext>
                  </a:extLst>
                </a:gridCol>
                <a:gridCol w="992125">
                  <a:extLst>
                    <a:ext uri="{9D8B030D-6E8A-4147-A177-3AD203B41FA5}">
                      <a16:colId xmlns:a16="http://schemas.microsoft.com/office/drawing/2014/main" val="1967305992"/>
                    </a:ext>
                  </a:extLst>
                </a:gridCol>
                <a:gridCol w="7111015">
                  <a:extLst>
                    <a:ext uri="{9D8B030D-6E8A-4147-A177-3AD203B41FA5}">
                      <a16:colId xmlns:a16="http://schemas.microsoft.com/office/drawing/2014/main" val="2317769959"/>
                    </a:ext>
                  </a:extLst>
                </a:gridCol>
              </a:tblGrid>
              <a:tr h="315314">
                <a:tc>
                  <a:txBody>
                    <a:bodyPr/>
                    <a:lstStyle/>
                    <a:p>
                      <a:pPr algn="ctr"/>
                      <a:r>
                        <a:rPr lang="ru-RU" sz="1400" b="0" u="none" dirty="0">
                          <a:solidFill>
                            <a:srgbClr val="002060"/>
                          </a:solidFill>
                          <a:effectLst/>
                          <a:latin typeface="Arial" panose="020B0604020202020204" pitchFamily="34" charset="0"/>
                          <a:cs typeface="Arial" panose="020B0604020202020204" pitchFamily="34" charset="0"/>
                        </a:rPr>
                        <a:t>Примеры призывов, </a:t>
                      </a:r>
                    </a:p>
                    <a:p>
                      <a:pPr algn="ctr"/>
                      <a:r>
                        <a:rPr lang="ru-RU" sz="1400" b="0" u="none" dirty="0">
                          <a:solidFill>
                            <a:srgbClr val="002060"/>
                          </a:solidFill>
                          <a:effectLst/>
                          <a:latin typeface="Arial" panose="020B0604020202020204" pitchFamily="34" charset="0"/>
                          <a:cs typeface="Arial" panose="020B0604020202020204" pitchFamily="34" charset="0"/>
                        </a:rPr>
                        <a:t>[Л. Пирс «Я </a:t>
                      </a:r>
                      <a:r>
                        <a:rPr lang="ru-RU" sz="1400" b="0" u="none" dirty="0" err="1">
                          <a:solidFill>
                            <a:srgbClr val="002060"/>
                          </a:solidFill>
                          <a:effectLst/>
                          <a:latin typeface="Arial" panose="020B0604020202020204" pitchFamily="34" charset="0"/>
                          <a:cs typeface="Arial" panose="020B0604020202020204" pitchFamily="34" charset="0"/>
                        </a:rPr>
                        <a:t>выходжу</a:t>
                      </a:r>
                      <a:r>
                        <a:rPr lang="ru-RU" sz="1400" b="0" u="none" dirty="0">
                          <a:solidFill>
                            <a:srgbClr val="002060"/>
                          </a:solidFill>
                          <a:effectLst/>
                          <a:latin typeface="Arial" panose="020B0604020202020204" pitchFamily="34" charset="0"/>
                          <a:cs typeface="Arial" panose="020B0604020202020204" pitchFamily="34" charset="0"/>
                        </a:rPr>
                        <a:t>»]</a:t>
                      </a:r>
                      <a:endParaRPr lang="ru-RU" sz="1400" b="0"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b="0" dirty="0">
                          <a:solidFill>
                            <a:srgbClr val="002060"/>
                          </a:solidFill>
                          <a:effectLst/>
                          <a:latin typeface="Arial" panose="020B0604020202020204" pitchFamily="34" charset="0"/>
                          <a:cs typeface="Arial" panose="020B0604020202020204" pitchFamily="34" charset="0"/>
                        </a:rPr>
                        <a:t>Страницы</a:t>
                      </a:r>
                      <a:endParaRPr lang="ru-RU" sz="1400" b="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b="0" dirty="0">
                          <a:solidFill>
                            <a:srgbClr val="002060"/>
                          </a:solidFill>
                          <a:effectLst/>
                          <a:latin typeface="Arial" panose="020B0604020202020204" pitchFamily="34" charset="0"/>
                          <a:cs typeface="Arial" panose="020B0604020202020204" pitchFamily="34" charset="0"/>
                        </a:rPr>
                        <a:t>Выдержки из информационных сообщений</a:t>
                      </a:r>
                      <a:endParaRPr lang="ru-RU" sz="1400" b="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135615"/>
                  </a:ext>
                </a:extLst>
              </a:tr>
              <a:tr h="126126">
                <a:tc>
                  <a:txBody>
                    <a:bodyPr/>
                    <a:lstStyle/>
                    <a:p>
                      <a:pPr algn="ctr"/>
                      <a:r>
                        <a:rPr lang="ru-RU" sz="1400" b="0" u="none" dirty="0">
                          <a:solidFill>
                            <a:srgbClr val="002060"/>
                          </a:solidFill>
                          <a:effectLst/>
                          <a:latin typeface="Arial" panose="020B0604020202020204" pitchFamily="34" charset="0"/>
                          <a:cs typeface="Arial" panose="020B0604020202020204" pitchFamily="34" charset="0"/>
                        </a:rPr>
                        <a:t>1</a:t>
                      </a:r>
                      <a:endParaRPr lang="ru-RU" sz="1400" b="0"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dirty="0">
                          <a:solidFill>
                            <a:srgbClr val="002060"/>
                          </a:solidFill>
                          <a:effectLst/>
                          <a:latin typeface="Arial" panose="020B0604020202020204" pitchFamily="34" charset="0"/>
                          <a:cs typeface="Arial" panose="020B0604020202020204" pitchFamily="34" charset="0"/>
                        </a:rPr>
                        <a:t>2</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dirty="0">
                          <a:solidFill>
                            <a:srgbClr val="002060"/>
                          </a:solidFill>
                          <a:effectLst/>
                          <a:latin typeface="Arial" panose="020B0604020202020204" pitchFamily="34" charset="0"/>
                          <a:cs typeface="Arial" panose="020B0604020202020204" pitchFamily="34" charset="0"/>
                        </a:rPr>
                        <a:t>3</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9958985"/>
                  </a:ext>
                </a:extLst>
              </a:tr>
              <a:tr h="756754">
                <a:tc>
                  <a:txBody>
                    <a:bodyPr/>
                    <a:lstStyle/>
                    <a:p>
                      <a:r>
                        <a:rPr lang="ru-RU" sz="1400" b="0" u="none" dirty="0">
                          <a:solidFill>
                            <a:srgbClr val="002060"/>
                          </a:solidFill>
                          <a:effectLst/>
                          <a:latin typeface="Arial" panose="020B0604020202020204" pitchFamily="34" charset="0"/>
                          <a:cs typeface="Arial" panose="020B0604020202020204" pitchFamily="34" charset="0"/>
                        </a:rPr>
                        <a:t>Как научить собственную власть соблюдать законы </a:t>
                      </a:r>
                      <a:endParaRPr lang="ru-RU" sz="1400" b="0"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dirty="0">
                          <a:solidFill>
                            <a:srgbClr val="002060"/>
                          </a:solidFill>
                          <a:effectLst/>
                          <a:latin typeface="Arial" panose="020B0604020202020204" pitchFamily="34" charset="0"/>
                          <a:cs typeface="Arial" panose="020B0604020202020204" pitchFamily="34" charset="0"/>
                        </a:rPr>
                        <a:t>11</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ru-RU" sz="1400" dirty="0">
                          <a:solidFill>
                            <a:srgbClr val="002060"/>
                          </a:solidFill>
                          <a:effectLst/>
                          <a:latin typeface="Arial" panose="020B0604020202020204" pitchFamily="34" charset="0"/>
                          <a:cs typeface="Arial" panose="020B0604020202020204" pitchFamily="34" charset="0"/>
                        </a:rPr>
                        <a:t>СРОЧНО ВЫХОДИМ НА УЛИЦУ! </a:t>
                      </a:r>
                    </a:p>
                    <a:p>
                      <a:pPr algn="just"/>
                      <a:r>
                        <a:rPr lang="ru-RU" sz="1400" dirty="0">
                          <a:solidFill>
                            <a:srgbClr val="002060"/>
                          </a:solidFill>
                          <a:effectLst/>
                          <a:latin typeface="Arial" panose="020B0604020202020204" pitchFamily="34" charset="0"/>
                          <a:cs typeface="Arial" panose="020B0604020202020204" pitchFamily="34" charset="0"/>
                        </a:rPr>
                        <a:t>ПЕРЕКРЫВАЕМ ДОРОГИ!</a:t>
                      </a:r>
                    </a:p>
                    <a:p>
                      <a:pPr algn="just"/>
                      <a:r>
                        <a:rPr lang="ru-RU" sz="1400" u="none" dirty="0">
                          <a:solidFill>
                            <a:srgbClr val="002060"/>
                          </a:solidFill>
                          <a:effectLst/>
                          <a:latin typeface="Arial" panose="020B0604020202020204" pitchFamily="34" charset="0"/>
                          <a:cs typeface="Arial" panose="020B0604020202020204" pitchFamily="34" charset="0"/>
                        </a:rPr>
                        <a:t>ВСЯ БЕЛАРУСЬ В 20:00  ДОЛЖНА ВСТАТЬ! </a:t>
                      </a:r>
                    </a:p>
                    <a:p>
                      <a:pPr algn="just"/>
                      <a:r>
                        <a:rPr lang="ru-RU" sz="1400" u="none" dirty="0">
                          <a:solidFill>
                            <a:srgbClr val="002060"/>
                          </a:solidFill>
                          <a:effectLst/>
                          <a:latin typeface="Arial" panose="020B0604020202020204" pitchFamily="34" charset="0"/>
                          <a:cs typeface="Arial" panose="020B0604020202020204" pitchFamily="34" charset="0"/>
                        </a:rPr>
                        <a:t>ХВАТИТ ТЕРПЕТЬ!</a:t>
                      </a:r>
                      <a:endParaRPr lang="ru-RU" sz="1400" u="none"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8340142"/>
                  </a:ext>
                </a:extLst>
              </a:tr>
              <a:tr h="756754">
                <a:tc>
                  <a:txBody>
                    <a:bodyPr/>
                    <a:lstStyle/>
                    <a:p>
                      <a:r>
                        <a:rPr lang="ru-RU" sz="1400" b="0" u="none" dirty="0">
                          <a:solidFill>
                            <a:srgbClr val="002060"/>
                          </a:solidFill>
                          <a:effectLst/>
                          <a:latin typeface="Arial" panose="020B0604020202020204" pitchFamily="34" charset="0"/>
                          <a:cs typeface="Arial" panose="020B0604020202020204" pitchFamily="34" charset="0"/>
                        </a:rPr>
                        <a:t>На наших улицах не место вашему оружию!</a:t>
                      </a:r>
                      <a:endParaRPr lang="ru-RU" sz="1400" b="0"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dirty="0">
                          <a:solidFill>
                            <a:srgbClr val="002060"/>
                          </a:solidFill>
                          <a:effectLst/>
                          <a:latin typeface="Arial" panose="020B0604020202020204" pitchFamily="34" charset="0"/>
                          <a:cs typeface="Arial" panose="020B0604020202020204" pitchFamily="34" charset="0"/>
                        </a:rPr>
                        <a:t>83</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ru-RU" sz="1400" dirty="0">
                          <a:solidFill>
                            <a:srgbClr val="002060"/>
                          </a:solidFill>
                          <a:effectLst/>
                          <a:latin typeface="Arial" panose="020B0604020202020204" pitchFamily="34" charset="0"/>
                          <a:cs typeface="Arial" panose="020B0604020202020204" pitchFamily="34" charset="0"/>
                        </a:rPr>
                        <a:t>ПОКАЖЕМ ФАШИСТАМ, КТО ХОЗЯИН В ЭТОЙ СТРАНЕ!</a:t>
                      </a:r>
                    </a:p>
                    <a:p>
                      <a:pPr algn="just"/>
                      <a:r>
                        <a:rPr lang="ru-RU" sz="1400" dirty="0">
                          <a:solidFill>
                            <a:srgbClr val="002060"/>
                          </a:solidFill>
                          <a:effectLst/>
                          <a:latin typeface="Arial" panose="020B0604020202020204" pitchFamily="34" charset="0"/>
                          <a:cs typeface="Arial" panose="020B0604020202020204" pitchFamily="34" charset="0"/>
                        </a:rPr>
                        <a:t>«Удаленный аккаунт </a:t>
                      </a:r>
                      <a:r>
                        <a:rPr lang="ru-RU" sz="1400" dirty="0" err="1">
                          <a:solidFill>
                            <a:srgbClr val="002060"/>
                          </a:solidFill>
                          <a:effectLst/>
                          <a:latin typeface="Arial" panose="020B0604020202020204" pitchFamily="34" charset="0"/>
                          <a:cs typeface="Arial" panose="020B0604020202020204" pitchFamily="34" charset="0"/>
                        </a:rPr>
                        <a:t>Варанянского</a:t>
                      </a:r>
                      <a:r>
                        <a:rPr lang="ru-RU" sz="1400" dirty="0">
                          <a:solidFill>
                            <a:srgbClr val="002060"/>
                          </a:solidFill>
                          <a:effectLst/>
                          <a:latin typeface="Arial" panose="020B0604020202020204" pitchFamily="34" charset="0"/>
                          <a:cs typeface="Arial" panose="020B0604020202020204" pitchFamily="34" charset="0"/>
                        </a:rPr>
                        <a:t> 50, корпус3, дежурят каратели у подъезда сына </a:t>
                      </a:r>
                      <a:r>
                        <a:rPr lang="ru-RU" sz="1400" dirty="0" err="1">
                          <a:solidFill>
                            <a:srgbClr val="002060"/>
                          </a:solidFill>
                          <a:effectLst/>
                          <a:latin typeface="Arial" panose="020B0604020202020204" pitchFamily="34" charset="0"/>
                          <a:cs typeface="Arial" panose="020B0604020202020204" pitchFamily="34" charset="0"/>
                        </a:rPr>
                        <a:t>Карпенкова</a:t>
                      </a:r>
                      <a:r>
                        <a:rPr lang="ru-RU" sz="1400" dirty="0">
                          <a:solidFill>
                            <a:srgbClr val="002060"/>
                          </a:solidFill>
                          <a:effectLst/>
                          <a:latin typeface="Arial" panose="020B0604020202020204" pitchFamily="34" charset="0"/>
                          <a:cs typeface="Arial" panose="020B0604020202020204" pitchFamily="34" charset="0"/>
                        </a:rPr>
                        <a:t>. В газели пять бандитов в балаклавах целый вечер сидят в белой газели»</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6746199"/>
                  </a:ext>
                </a:extLst>
              </a:tr>
              <a:tr h="630629">
                <a:tc>
                  <a:txBody>
                    <a:bodyPr/>
                    <a:lstStyle/>
                    <a:p>
                      <a:r>
                        <a:rPr lang="ru-RU" sz="1400" b="0" u="none" dirty="0">
                          <a:solidFill>
                            <a:srgbClr val="002060"/>
                          </a:solidFill>
                          <a:effectLst/>
                          <a:latin typeface="Arial" panose="020B0604020202020204" pitchFamily="34" charset="0"/>
                          <a:cs typeface="Arial" panose="020B0604020202020204" pitchFamily="34" charset="0"/>
                        </a:rPr>
                        <a:t>Зараз не </a:t>
                      </a:r>
                      <a:r>
                        <a:rPr lang="ru-RU" sz="1400" b="0" u="none" dirty="0" err="1">
                          <a:solidFill>
                            <a:srgbClr val="002060"/>
                          </a:solidFill>
                          <a:effectLst/>
                          <a:latin typeface="Arial" panose="020B0604020202020204" pitchFamily="34" charset="0"/>
                          <a:cs typeface="Arial" panose="020B0604020202020204" pitchFamily="34" charset="0"/>
                        </a:rPr>
                        <a:t>прыдумаць</a:t>
                      </a:r>
                      <a:r>
                        <a:rPr lang="ru-RU" sz="1400" b="0" u="none" dirty="0">
                          <a:solidFill>
                            <a:srgbClr val="002060"/>
                          </a:solidFill>
                          <a:effectLst/>
                          <a:latin typeface="Arial" panose="020B0604020202020204" pitchFamily="34" charset="0"/>
                          <a:cs typeface="Arial" panose="020B0604020202020204" pitchFamily="34" charset="0"/>
                        </a:rPr>
                        <a:t> службы </a:t>
                      </a:r>
                      <a:r>
                        <a:rPr lang="ru-RU" sz="1400" b="0" u="none" dirty="0" err="1">
                          <a:solidFill>
                            <a:srgbClr val="002060"/>
                          </a:solidFill>
                          <a:effectLst/>
                          <a:latin typeface="Arial" panose="020B0604020202020204" pitchFamily="34" charset="0"/>
                          <a:cs typeface="Arial" panose="020B0604020202020204" pitchFamily="34" charset="0"/>
                        </a:rPr>
                        <a:t>горш</a:t>
                      </a:r>
                      <a:r>
                        <a:rPr lang="ru-RU" sz="1400" b="0" u="none" dirty="0">
                          <a:solidFill>
                            <a:srgbClr val="002060"/>
                          </a:solidFill>
                          <a:effectLst/>
                          <a:latin typeface="Arial" panose="020B0604020202020204" pitchFamily="34" charset="0"/>
                          <a:cs typeface="Arial" panose="020B0604020202020204" pitchFamily="34" charset="0"/>
                        </a:rPr>
                        <a:t> за М</a:t>
                      </a:r>
                      <a:r>
                        <a:rPr lang="en-US" sz="1400" b="0" u="none" dirty="0" err="1">
                          <a:solidFill>
                            <a:srgbClr val="002060"/>
                          </a:solidFill>
                          <a:effectLst/>
                          <a:latin typeface="Arial" panose="020B0604020202020204" pitchFamily="34" charset="0"/>
                          <a:cs typeface="Arial" panose="020B0604020202020204" pitchFamily="34" charset="0"/>
                        </a:rPr>
                        <a:t>i</a:t>
                      </a:r>
                      <a:r>
                        <a:rPr lang="ru-RU" sz="1400" b="0" u="none" dirty="0">
                          <a:solidFill>
                            <a:srgbClr val="002060"/>
                          </a:solidFill>
                          <a:effectLst/>
                          <a:latin typeface="Arial" panose="020B0604020202020204" pitchFamily="34" charset="0"/>
                          <a:cs typeface="Arial" panose="020B0604020202020204" pitchFamily="34" charset="0"/>
                        </a:rPr>
                        <a:t>л</a:t>
                      </a:r>
                      <a:r>
                        <a:rPr lang="en-US" sz="1400" b="0" u="none" dirty="0" err="1">
                          <a:solidFill>
                            <a:srgbClr val="002060"/>
                          </a:solidFill>
                          <a:effectLst/>
                          <a:latin typeface="Arial" panose="020B0604020202020204" pitchFamily="34" charset="0"/>
                          <a:cs typeface="Arial" panose="020B0604020202020204" pitchFamily="34" charset="0"/>
                        </a:rPr>
                        <a:t>i</a:t>
                      </a:r>
                      <a:r>
                        <a:rPr lang="ru-RU" sz="1400" b="0" u="none" dirty="0" err="1">
                          <a:solidFill>
                            <a:srgbClr val="002060"/>
                          </a:solidFill>
                          <a:effectLst/>
                          <a:latin typeface="Arial" panose="020B0604020202020204" pitchFamily="34" charset="0"/>
                          <a:cs typeface="Arial" panose="020B0604020202020204" pitchFamily="34" charset="0"/>
                        </a:rPr>
                        <a:t>цыянта</a:t>
                      </a:r>
                      <a:r>
                        <a:rPr lang="ru-RU" sz="1400" b="0" u="none" dirty="0">
                          <a:solidFill>
                            <a:srgbClr val="002060"/>
                          </a:solidFill>
                          <a:effectLst/>
                          <a:latin typeface="Arial" panose="020B0604020202020204" pitchFamily="34" charset="0"/>
                          <a:cs typeface="Arial" panose="020B0604020202020204" pitchFamily="34" charset="0"/>
                        </a:rPr>
                        <a:t>. </a:t>
                      </a:r>
                      <a:r>
                        <a:rPr lang="ru-RU" sz="1400" b="0" u="none" dirty="0" err="1">
                          <a:solidFill>
                            <a:srgbClr val="002060"/>
                          </a:solidFill>
                          <a:effectLst/>
                          <a:latin typeface="Arial" panose="020B0604020202020204" pitchFamily="34" charset="0"/>
                          <a:cs typeface="Arial" panose="020B0604020202020204" pitchFamily="34" charset="0"/>
                        </a:rPr>
                        <a:t>Дзякуй</a:t>
                      </a:r>
                      <a:r>
                        <a:rPr lang="ru-RU" sz="1400" b="0" u="none" dirty="0">
                          <a:solidFill>
                            <a:srgbClr val="002060"/>
                          </a:solidFill>
                          <a:effectLst/>
                          <a:latin typeface="Arial" panose="020B0604020202020204" pitchFamily="34" charset="0"/>
                          <a:cs typeface="Arial" panose="020B0604020202020204" pitchFamily="34" charset="0"/>
                        </a:rPr>
                        <a:t> Саша, 3 % </a:t>
                      </a:r>
                      <a:endParaRPr lang="ru-RU" sz="1400" b="0"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dirty="0">
                          <a:solidFill>
                            <a:srgbClr val="002060"/>
                          </a:solidFill>
                          <a:effectLst/>
                          <a:latin typeface="Arial" panose="020B0604020202020204" pitchFamily="34" charset="0"/>
                          <a:cs typeface="Arial" panose="020B0604020202020204" pitchFamily="34" charset="0"/>
                        </a:rPr>
                        <a:t>27</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ru-RU" sz="1400" dirty="0">
                          <a:solidFill>
                            <a:srgbClr val="002060"/>
                          </a:solidFill>
                          <a:effectLst/>
                          <a:latin typeface="Arial" panose="020B0604020202020204" pitchFamily="34" charset="0"/>
                          <a:cs typeface="Arial" panose="020B0604020202020204" pitchFamily="34" charset="0"/>
                        </a:rPr>
                        <a:t>Удаленный аккаунт </a:t>
                      </a:r>
                      <a:r>
                        <a:rPr lang="ru-RU" sz="1400" dirty="0" err="1">
                          <a:solidFill>
                            <a:srgbClr val="002060"/>
                          </a:solidFill>
                          <a:effectLst/>
                          <a:latin typeface="Arial" panose="020B0604020202020204" pitchFamily="34" charset="0"/>
                          <a:cs typeface="Arial" panose="020B0604020202020204" pitchFamily="34" charset="0"/>
                        </a:rPr>
                        <a:t>Варанянского</a:t>
                      </a:r>
                      <a:r>
                        <a:rPr lang="ru-RU" sz="1400" dirty="0">
                          <a:solidFill>
                            <a:srgbClr val="002060"/>
                          </a:solidFill>
                          <a:effectLst/>
                          <a:latin typeface="Arial" panose="020B0604020202020204" pitchFamily="34" charset="0"/>
                          <a:cs typeface="Arial" panose="020B0604020202020204" pitchFamily="34" charset="0"/>
                        </a:rPr>
                        <a:t> 50, корпус3, дежурят каратели у подъезда сына </a:t>
                      </a:r>
                      <a:r>
                        <a:rPr lang="ru-RU" sz="1400" dirty="0" err="1">
                          <a:solidFill>
                            <a:srgbClr val="002060"/>
                          </a:solidFill>
                          <a:effectLst/>
                          <a:latin typeface="Arial" panose="020B0604020202020204" pitchFamily="34" charset="0"/>
                          <a:cs typeface="Arial" panose="020B0604020202020204" pitchFamily="34" charset="0"/>
                        </a:rPr>
                        <a:t>Карпенкова</a:t>
                      </a:r>
                      <a:r>
                        <a:rPr lang="ru-RU" sz="1400" dirty="0">
                          <a:solidFill>
                            <a:srgbClr val="002060"/>
                          </a:solidFill>
                          <a:effectLst/>
                          <a:latin typeface="Arial" panose="020B0604020202020204" pitchFamily="34" charset="0"/>
                          <a:cs typeface="Arial" panose="020B0604020202020204" pitchFamily="34" charset="0"/>
                        </a:rPr>
                        <a:t>. В газели пять бандитов в балаклавах целый вечер сидят в белой Газели».</a:t>
                      </a:r>
                    </a:p>
                    <a:p>
                      <a:pPr algn="just"/>
                      <a:r>
                        <a:rPr lang="ru-RU" sz="1400" dirty="0">
                          <a:solidFill>
                            <a:srgbClr val="002060"/>
                          </a:solidFill>
                          <a:effectLst/>
                          <a:latin typeface="Arial" panose="020B0604020202020204" pitchFamily="34" charset="0"/>
                          <a:cs typeface="Arial" panose="020B0604020202020204" pitchFamily="34" charset="0"/>
                        </a:rPr>
                        <a:t>«Люди, отличайте департамент охраны от ментов»</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0527959"/>
                  </a:ext>
                </a:extLst>
              </a:tr>
              <a:tr h="504503">
                <a:tc>
                  <a:txBody>
                    <a:bodyPr/>
                    <a:lstStyle/>
                    <a:p>
                      <a:r>
                        <a:rPr lang="ru-RU" sz="1400" b="0" u="none" dirty="0">
                          <a:solidFill>
                            <a:srgbClr val="002060"/>
                          </a:solidFill>
                          <a:effectLst/>
                          <a:latin typeface="Arial" panose="020B0604020202020204" pitchFamily="34" charset="0"/>
                          <a:cs typeface="Arial" panose="020B0604020202020204" pitchFamily="34" charset="0"/>
                        </a:rPr>
                        <a:t>Остановим насилие! </a:t>
                      </a:r>
                      <a:endParaRPr lang="ru-RU" sz="1400" b="0"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a:solidFill>
                            <a:srgbClr val="002060"/>
                          </a:solidFill>
                          <a:effectLst/>
                          <a:latin typeface="Arial" panose="020B0604020202020204" pitchFamily="34" charset="0"/>
                          <a:cs typeface="Arial" panose="020B0604020202020204" pitchFamily="34" charset="0"/>
                        </a:rPr>
                        <a:t>111</a:t>
                      </a:r>
                      <a:endParaRPr lang="ru-RU" sz="140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ru-RU" sz="1400" dirty="0">
                          <a:solidFill>
                            <a:srgbClr val="002060"/>
                          </a:solidFill>
                          <a:effectLst/>
                          <a:latin typeface="Arial" panose="020B0604020202020204" pitchFamily="34" charset="0"/>
                          <a:cs typeface="Arial" panose="020B0604020202020204" pitchFamily="34" charset="0"/>
                        </a:rPr>
                        <a:t>Люди, отличайте департамент охраны от ментов</a:t>
                      </a:r>
                    </a:p>
                    <a:p>
                      <a:pPr algn="just"/>
                      <a:r>
                        <a:rPr lang="ru-RU" sz="1400" dirty="0">
                          <a:solidFill>
                            <a:srgbClr val="002060"/>
                          </a:solidFill>
                          <a:effectLst/>
                          <a:latin typeface="Arial" panose="020B0604020202020204" pitchFamily="34" charset="0"/>
                          <a:cs typeface="Arial" panose="020B0604020202020204" pitchFamily="34" charset="0"/>
                        </a:rPr>
                        <a:t>ПОКАЖЕМ ФАШИСТАМ, КТО ХОЗЯИН В ЭТОЙ СТРАНЕ!</a:t>
                      </a:r>
                    </a:p>
                    <a:p>
                      <a:pPr algn="just"/>
                      <a:r>
                        <a:rPr lang="ru-RU" sz="1400" dirty="0">
                          <a:solidFill>
                            <a:srgbClr val="002060"/>
                          </a:solidFill>
                          <a:effectLst/>
                          <a:latin typeface="Arial" panose="020B0604020202020204" pitchFamily="34" charset="0"/>
                          <a:cs typeface="Arial" panose="020B0604020202020204" pitchFamily="34" charset="0"/>
                        </a:rPr>
                        <a:t>Я за радикализацию протестов!</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7398493"/>
                  </a:ext>
                </a:extLst>
              </a:tr>
              <a:tr h="252251">
                <a:tc>
                  <a:txBody>
                    <a:bodyPr/>
                    <a:lstStyle/>
                    <a:p>
                      <a:r>
                        <a:rPr lang="ru-RU" sz="1400" b="0" u="none" dirty="0">
                          <a:solidFill>
                            <a:srgbClr val="002060"/>
                          </a:solidFill>
                          <a:effectLst/>
                          <a:latin typeface="Arial" panose="020B0604020202020204" pitchFamily="34" charset="0"/>
                          <a:cs typeface="Arial" panose="020B0604020202020204" pitchFamily="34" charset="0"/>
                        </a:rPr>
                        <a:t>Хватит калечить людей! </a:t>
                      </a:r>
                      <a:endParaRPr lang="ru-RU" sz="1400" b="0"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a:solidFill>
                            <a:srgbClr val="002060"/>
                          </a:solidFill>
                          <a:effectLst/>
                          <a:latin typeface="Arial" panose="020B0604020202020204" pitchFamily="34" charset="0"/>
                          <a:cs typeface="Arial" panose="020B0604020202020204" pitchFamily="34" charset="0"/>
                        </a:rPr>
                        <a:t>84</a:t>
                      </a:r>
                      <a:endParaRPr lang="ru-RU" sz="140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ru-RU" sz="1400" dirty="0">
                          <a:solidFill>
                            <a:srgbClr val="002060"/>
                          </a:solidFill>
                          <a:effectLst/>
                          <a:latin typeface="Arial" panose="020B0604020202020204" pitchFamily="34" charset="0"/>
                          <a:cs typeface="Arial" panose="020B0604020202020204" pitchFamily="34" charset="0"/>
                        </a:rPr>
                        <a:t>ПОКАЖЕМ ФАШИСТАМ, КТО ХОЗЯИН В ЭТОЙ СТРАНЕ!</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842123"/>
                  </a:ext>
                </a:extLst>
              </a:tr>
              <a:tr h="882880">
                <a:tc>
                  <a:txBody>
                    <a:bodyPr/>
                    <a:lstStyle/>
                    <a:p>
                      <a:r>
                        <a:rPr lang="ru-RU" sz="1400" b="0" u="none" dirty="0">
                          <a:solidFill>
                            <a:srgbClr val="002060"/>
                          </a:solidFill>
                          <a:effectLst/>
                          <a:latin typeface="Arial" panose="020B0604020202020204" pitchFamily="34" charset="0"/>
                          <a:cs typeface="Arial" panose="020B0604020202020204" pitchFamily="34" charset="0"/>
                        </a:rPr>
                        <a:t>Позор власти, воющей со своим народом! </a:t>
                      </a:r>
                      <a:endParaRPr lang="ru-RU" sz="1400" b="0"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a:solidFill>
                            <a:srgbClr val="002060"/>
                          </a:solidFill>
                          <a:effectLst/>
                          <a:latin typeface="Arial" panose="020B0604020202020204" pitchFamily="34" charset="0"/>
                          <a:cs typeface="Arial" panose="020B0604020202020204" pitchFamily="34" charset="0"/>
                        </a:rPr>
                        <a:t>139</a:t>
                      </a:r>
                      <a:endParaRPr lang="ru-RU" sz="140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ru-RU" sz="1400" dirty="0">
                          <a:solidFill>
                            <a:srgbClr val="002060"/>
                          </a:solidFill>
                          <a:effectLst/>
                          <a:latin typeface="Arial" panose="020B0604020202020204" pitchFamily="34" charset="0"/>
                          <a:cs typeface="Arial" panose="020B0604020202020204" pitchFamily="34" charset="0"/>
                        </a:rPr>
                        <a:t>ПОКАЖЕМ ФАШИСТАМ, КТО ХОЗЯИН В ЭТОЙ СТРАНЕ!</a:t>
                      </a:r>
                    </a:p>
                    <a:p>
                      <a:pPr algn="just"/>
                      <a:r>
                        <a:rPr lang="ru-RU" sz="1400" dirty="0">
                          <a:solidFill>
                            <a:srgbClr val="002060"/>
                          </a:solidFill>
                          <a:effectLst/>
                          <a:latin typeface="Arial" panose="020B0604020202020204" pitchFamily="34" charset="0"/>
                          <a:cs typeface="Arial" panose="020B0604020202020204" pitchFamily="34" charset="0"/>
                        </a:rPr>
                        <a:t>«Яйцами закидать… петарду бросить, чтобы хлопнуло, с далека понаблюдать за реакцией…рогатками их надо.</a:t>
                      </a:r>
                    </a:p>
                    <a:p>
                      <a:pPr algn="just"/>
                      <a:r>
                        <a:rPr lang="ru-RU" sz="1400" dirty="0">
                          <a:solidFill>
                            <a:srgbClr val="002060"/>
                          </a:solidFill>
                          <a:effectLst/>
                          <a:latin typeface="Arial" panose="020B0604020202020204" pitchFamily="34" charset="0"/>
                          <a:cs typeface="Arial" panose="020B0604020202020204" pitchFamily="34" charset="0"/>
                        </a:rPr>
                        <a:t>Рогатки еще поляки применяли много лет назад, очень эффективно!»</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9428893"/>
                  </a:ext>
                </a:extLst>
              </a:tr>
              <a:tr h="126126">
                <a:tc>
                  <a:txBody>
                    <a:bodyPr/>
                    <a:lstStyle/>
                    <a:p>
                      <a:r>
                        <a:rPr lang="ru-RU" sz="1400" b="0" u="none" dirty="0">
                          <a:solidFill>
                            <a:srgbClr val="002060"/>
                          </a:solidFill>
                          <a:effectLst/>
                          <a:latin typeface="Arial" panose="020B0604020202020204" pitchFamily="34" charset="0"/>
                          <a:cs typeface="Arial" panose="020B0604020202020204" pitchFamily="34" charset="0"/>
                        </a:rPr>
                        <a:t>«</a:t>
                      </a:r>
                      <a:r>
                        <a:rPr lang="ru-RU" sz="1400" b="0" u="none" dirty="0" err="1">
                          <a:solidFill>
                            <a:srgbClr val="002060"/>
                          </a:solidFill>
                          <a:effectLst/>
                          <a:latin typeface="Arial" panose="020B0604020202020204" pitchFamily="34" charset="0"/>
                          <a:cs typeface="Arial" panose="020B0604020202020204" pitchFamily="34" charset="0"/>
                        </a:rPr>
                        <a:t>Жыве</a:t>
                      </a:r>
                      <a:r>
                        <a:rPr lang="ru-RU" sz="1400" b="0" u="none" dirty="0">
                          <a:solidFill>
                            <a:srgbClr val="002060"/>
                          </a:solidFill>
                          <a:effectLst/>
                          <a:latin typeface="Arial" panose="020B0604020202020204" pitchFamily="34" charset="0"/>
                          <a:cs typeface="Arial" panose="020B0604020202020204" pitchFamily="34" charset="0"/>
                        </a:rPr>
                        <a:t> Беларусь!»</a:t>
                      </a:r>
                      <a:endParaRPr lang="ru-RU" sz="1400" b="0" u="none"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400" dirty="0">
                          <a:solidFill>
                            <a:srgbClr val="002060"/>
                          </a:solidFill>
                          <a:effectLst/>
                          <a:latin typeface="Arial" panose="020B0604020202020204" pitchFamily="34" charset="0"/>
                          <a:cs typeface="Arial" panose="020B0604020202020204" pitchFamily="34" charset="0"/>
                        </a:rPr>
                        <a:t>207</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r>
                        <a:rPr lang="ru-RU" sz="1400" dirty="0">
                          <a:solidFill>
                            <a:srgbClr val="002060"/>
                          </a:solidFill>
                          <a:effectLst/>
                          <a:latin typeface="Arial" panose="020B0604020202020204" pitchFamily="34" charset="0"/>
                          <a:cs typeface="Arial" panose="020B0604020202020204" pitchFamily="34" charset="0"/>
                        </a:rPr>
                        <a:t>«</a:t>
                      </a:r>
                      <a:r>
                        <a:rPr lang="ru-RU" sz="1400" dirty="0" err="1">
                          <a:solidFill>
                            <a:srgbClr val="002060"/>
                          </a:solidFill>
                          <a:effectLst/>
                          <a:latin typeface="Arial" panose="020B0604020202020204" pitchFamily="34" charset="0"/>
                          <a:cs typeface="Arial" panose="020B0604020202020204" pitchFamily="34" charset="0"/>
                        </a:rPr>
                        <a:t>Жыве</a:t>
                      </a:r>
                      <a:r>
                        <a:rPr lang="ru-RU" sz="1400" dirty="0">
                          <a:solidFill>
                            <a:srgbClr val="002060"/>
                          </a:solidFill>
                          <a:effectLst/>
                          <a:latin typeface="Arial" panose="020B0604020202020204" pitchFamily="34" charset="0"/>
                          <a:cs typeface="Arial" panose="020B0604020202020204" pitchFamily="34" charset="0"/>
                        </a:rPr>
                        <a:t> Беларусь!».</a:t>
                      </a:r>
                      <a:endPar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47297" marR="4729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2977150"/>
                  </a:ext>
                </a:extLst>
              </a:tr>
            </a:tbl>
          </a:graphicData>
        </a:graphic>
      </p:graphicFrame>
      <p:sp>
        <p:nvSpPr>
          <p:cNvPr id="5" name="Rectangle 1">
            <a:extLst>
              <a:ext uri="{FF2B5EF4-FFF2-40B4-BE49-F238E27FC236}">
                <a16:creationId xmlns:a16="http://schemas.microsoft.com/office/drawing/2014/main" id="{A4A132DA-6CB4-04D1-0A3D-9B351AE6C965}"/>
              </a:ext>
            </a:extLst>
          </p:cNvPr>
          <p:cNvSpPr>
            <a:spLocks noChangeArrowheads="1"/>
          </p:cNvSpPr>
          <p:nvPr/>
        </p:nvSpPr>
        <p:spPr bwMode="auto">
          <a:xfrm>
            <a:off x="4049712" y="1914138"/>
            <a:ext cx="2152282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80975"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6" name="Заголовок 1">
            <a:extLst>
              <a:ext uri="{FF2B5EF4-FFF2-40B4-BE49-F238E27FC236}">
                <a16:creationId xmlns:a16="http://schemas.microsoft.com/office/drawing/2014/main" id="{CE27D990-115A-D2C0-D307-00E6660623F7}"/>
              </a:ext>
            </a:extLst>
          </p:cNvPr>
          <p:cNvSpPr>
            <a:spLocks noGrp="1"/>
          </p:cNvSpPr>
          <p:nvPr>
            <p:ph type="title"/>
          </p:nvPr>
        </p:nvSpPr>
        <p:spPr>
          <a:xfrm>
            <a:off x="836143" y="222251"/>
            <a:ext cx="10973235" cy="673100"/>
          </a:xfrm>
          <a:solidFill>
            <a:srgbClr val="002060"/>
          </a:solidFill>
        </p:spPr>
        <p:txBody>
          <a:bodyPr>
            <a:normAutofit/>
          </a:bodyPr>
          <a:lstStyle/>
          <a:p>
            <a:r>
              <a:rPr lang="ru-RU" sz="2000" dirty="0">
                <a:solidFill>
                  <a:schemeClr val="bg1"/>
                </a:solidFill>
                <a:latin typeface="Arial" panose="020B0604020202020204" pitchFamily="34" charset="0"/>
                <a:cs typeface="Arial" panose="020B0604020202020204" pitchFamily="34" charset="0"/>
              </a:rPr>
              <a:t>ПРИМЕРЫ ВЫЯВЛЕНИЯ СМЫСЛОВ ДЕСТРУКТВИНЫХ ВОЗДЕЙСТВИЙ</a:t>
            </a:r>
          </a:p>
        </p:txBody>
      </p:sp>
      <p:pic>
        <p:nvPicPr>
          <p:cNvPr id="7" name="Рисунок 6">
            <a:extLst>
              <a:ext uri="{FF2B5EF4-FFF2-40B4-BE49-F238E27FC236}">
                <a16:creationId xmlns:a16="http://schemas.microsoft.com/office/drawing/2014/main" id="{AF0E14C8-9ECD-D761-E482-1A1C525DC8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7" y="174923"/>
            <a:ext cx="746762" cy="6571501"/>
          </a:xfrm>
          <a:prstGeom prst="rect">
            <a:avLst/>
          </a:prstGeom>
        </p:spPr>
      </p:pic>
    </p:spTree>
    <p:extLst>
      <p:ext uri="{BB962C8B-B14F-4D97-AF65-F5344CB8AC3E}">
        <p14:creationId xmlns:p14="http://schemas.microsoft.com/office/powerpoint/2010/main" val="2743325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67757A6D-209D-8173-C2EB-39B96AAE98E0}"/>
              </a:ext>
            </a:extLst>
          </p:cNvPr>
          <p:cNvSpPr/>
          <p:nvPr/>
        </p:nvSpPr>
        <p:spPr>
          <a:xfrm>
            <a:off x="806959" y="5694562"/>
            <a:ext cx="11242166" cy="7723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sz="16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«деструктивное информационное воздействие», «</a:t>
            </a:r>
            <a:r>
              <a:rPr lang="ru-RU" sz="16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дезинформация», «информационная безопасность», «источник угрозы национальной безопасности» и др.</a:t>
            </a:r>
          </a:p>
          <a:p>
            <a:r>
              <a:rPr lang="ru-RU" sz="1600" b="1" kern="0" dirty="0">
                <a:solidFill>
                  <a:srgbClr val="002060"/>
                </a:solidFill>
                <a:latin typeface="Arial" panose="020B0604020202020204" pitchFamily="34" charset="0"/>
                <a:ea typeface="Times New Roman" panose="02020603050405020304" pitchFamily="18" charset="0"/>
                <a:cs typeface="Arial" panose="020B0604020202020204" pitchFamily="34" charset="0"/>
              </a:rPr>
              <a:t>Н</a:t>
            </a:r>
            <a:r>
              <a:rPr lang="ru-RU" sz="1600" b="1"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аучно-методологическая основа </a:t>
            </a:r>
            <a:r>
              <a:rPr lang="ru-RU" sz="16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политическая</a:t>
            </a:r>
            <a:r>
              <a:rPr lang="ru-RU" sz="1600" b="1"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6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когнитивная лингвистика, изучающая сознание человека</a:t>
            </a:r>
            <a:r>
              <a:rPr lang="ru-RU" sz="1600" kern="0" dirty="0">
                <a:solidFill>
                  <a:srgbClr val="002060"/>
                </a:solidFill>
                <a:latin typeface="Arial" panose="020B0604020202020204" pitchFamily="34" charset="0"/>
                <a:ea typeface="Times New Roman" panose="02020603050405020304" pitchFamily="18" charset="0"/>
                <a:cs typeface="Arial" panose="020B0604020202020204" pitchFamily="34" charset="0"/>
              </a:rPr>
              <a:t>,</a:t>
            </a:r>
            <a:r>
              <a:rPr lang="ru-RU" sz="16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600" kern="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фиксирующая в языковой форме имеющийся опыт обеспечения безопасности, что позволяет проводить кодификацию деструктивной информации.</a:t>
            </a:r>
            <a:r>
              <a:rPr lang="ru-RU" sz="16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p>
          <a:p>
            <a:endParaRPr lang="ru-RU" sz="1600" dirty="0">
              <a:solidFill>
                <a:srgbClr val="002060"/>
              </a:solidFill>
            </a:endParaRPr>
          </a:p>
        </p:txBody>
      </p:sp>
      <p:sp>
        <p:nvSpPr>
          <p:cNvPr id="3" name="Прямоугольник 2">
            <a:extLst>
              <a:ext uri="{FF2B5EF4-FFF2-40B4-BE49-F238E27FC236}">
                <a16:creationId xmlns:a16="http://schemas.microsoft.com/office/drawing/2014/main" id="{BEC4EAFB-B539-C310-9E20-E4C27B749AD6}"/>
              </a:ext>
            </a:extLst>
          </p:cNvPr>
          <p:cNvSpPr/>
          <p:nvPr/>
        </p:nvSpPr>
        <p:spPr>
          <a:xfrm>
            <a:off x="806959" y="1562101"/>
            <a:ext cx="3541019" cy="32159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449580" algn="just"/>
            <a:r>
              <a:rPr lang="ru-RU" sz="16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Системная основа </a:t>
            </a:r>
            <a:r>
              <a:rPr lang="ru-RU" sz="16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модели ‒ Концепция национальной безопасности Республики Беларусь (далее  ‒ КНБ). </a:t>
            </a:r>
          </a:p>
          <a:p>
            <a:pPr indent="449580" algn="just"/>
            <a:r>
              <a:rPr lang="ru-RU" sz="16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Документ содержит тематическую группу лингвистических единиц, характеризующих поля сферы национальной безопасности, включающие совокупность слов, устойчивых словосочетаний и фразеологизмов, единиц разных частей речи, относящихся к этой сфере действительности. </a:t>
            </a:r>
          </a:p>
          <a:p>
            <a:pPr indent="449580" algn="just"/>
            <a:r>
              <a:rPr lang="ru-RU" sz="16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Из иных правовых и нормативных документов заимствуется </a:t>
            </a:r>
            <a:r>
              <a:rPr lang="ru-RU" sz="1600"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перечень ключевых терминов и понятий</a:t>
            </a:r>
            <a:r>
              <a:rPr lang="en-US" sz="1600"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endParaRPr lang="ru-RU" sz="1600" dirty="0">
              <a:solidFill>
                <a:srgbClr val="002060"/>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F60997AD-0B24-C190-59A5-C727A8D540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7" y="174923"/>
            <a:ext cx="746762" cy="6571501"/>
          </a:xfrm>
          <a:prstGeom prst="rect">
            <a:avLst/>
          </a:prstGeom>
        </p:spPr>
      </p:pic>
      <p:sp>
        <p:nvSpPr>
          <p:cNvPr id="7" name="Заголовок 1">
            <a:extLst>
              <a:ext uri="{FF2B5EF4-FFF2-40B4-BE49-F238E27FC236}">
                <a16:creationId xmlns:a16="http://schemas.microsoft.com/office/drawing/2014/main" id="{979AA977-7881-2EC7-E99E-AD88EC1E8ED8}"/>
              </a:ext>
            </a:extLst>
          </p:cNvPr>
          <p:cNvSpPr>
            <a:spLocks noGrp="1"/>
          </p:cNvSpPr>
          <p:nvPr>
            <p:ph type="title"/>
          </p:nvPr>
        </p:nvSpPr>
        <p:spPr>
          <a:xfrm>
            <a:off x="923925" y="250826"/>
            <a:ext cx="11020426" cy="539750"/>
          </a:xfrm>
          <a:solidFill>
            <a:srgbClr val="002060"/>
          </a:solidFill>
        </p:spPr>
        <p:txBody>
          <a:bodyPr>
            <a:normAutofit/>
          </a:bodyPr>
          <a:lstStyle/>
          <a:p>
            <a:pPr algn="l"/>
            <a:r>
              <a:rPr lang="ru-RU" sz="2000" dirty="0">
                <a:solidFill>
                  <a:schemeClr val="bg1"/>
                </a:solidFill>
                <a:latin typeface="Arial" panose="020B0604020202020204" pitchFamily="34" charset="0"/>
                <a:cs typeface="Arial" panose="020B0604020202020204" pitchFamily="34" charset="0"/>
              </a:rPr>
              <a:t>ОНТОЛОГИЧЕСКАЯ МОДЕЛЬ СРЕДЫ НАЦИОНАЛЬНОЙ БЕЗОПАСНОСТИ</a:t>
            </a:r>
            <a:endParaRPr lang="ru-RU" sz="2000" dirty="0">
              <a:solidFill>
                <a:schemeClr val="bg1"/>
              </a:solidFill>
            </a:endParaRPr>
          </a:p>
        </p:txBody>
      </p:sp>
      <p:pic>
        <p:nvPicPr>
          <p:cNvPr id="8" name="Рисунок 7">
            <a:extLst>
              <a:ext uri="{FF2B5EF4-FFF2-40B4-BE49-F238E27FC236}">
                <a16:creationId xmlns:a16="http://schemas.microsoft.com/office/drawing/2014/main" id="{AD249158-D810-05D5-2054-FC4D1FADF621}"/>
              </a:ext>
            </a:extLst>
          </p:cNvPr>
          <p:cNvPicPr>
            <a:picLocks noChangeAspect="1"/>
          </p:cNvPicPr>
          <p:nvPr/>
        </p:nvPicPr>
        <p:blipFill>
          <a:blip r:embed="rId3"/>
          <a:stretch>
            <a:fillRect/>
          </a:stretch>
        </p:blipFill>
        <p:spPr>
          <a:xfrm>
            <a:off x="4576578" y="1139765"/>
            <a:ext cx="7472547" cy="4233524"/>
          </a:xfrm>
          <a:prstGeom prst="rect">
            <a:avLst/>
          </a:prstGeom>
        </p:spPr>
      </p:pic>
    </p:spTree>
    <p:extLst>
      <p:ext uri="{BB962C8B-B14F-4D97-AF65-F5344CB8AC3E}">
        <p14:creationId xmlns:p14="http://schemas.microsoft.com/office/powerpoint/2010/main" val="2982371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8C302E-28C3-9208-2C4F-0F2E8325FF21}"/>
              </a:ext>
            </a:extLst>
          </p:cNvPr>
          <p:cNvSpPr>
            <a:spLocks noGrp="1"/>
          </p:cNvSpPr>
          <p:nvPr>
            <p:ph type="title"/>
          </p:nvPr>
        </p:nvSpPr>
        <p:spPr>
          <a:xfrm>
            <a:off x="914400" y="51098"/>
            <a:ext cx="10972800" cy="453727"/>
          </a:xfrm>
          <a:solidFill>
            <a:srgbClr val="002060"/>
          </a:solidFill>
        </p:spPr>
        <p:txBody>
          <a:bodyPr>
            <a:normAutofit/>
          </a:bodyPr>
          <a:lstStyle/>
          <a:p>
            <a:pPr algn="l"/>
            <a:r>
              <a:rPr lang="ru-RU" sz="2000" dirty="0">
                <a:solidFill>
                  <a:schemeClr val="bg1"/>
                </a:solidFill>
                <a:latin typeface="Arial" panose="020B0604020202020204" pitchFamily="34" charset="0"/>
                <a:cs typeface="Arial" panose="020B0604020202020204" pitchFamily="34" charset="0"/>
              </a:rPr>
              <a:t>ПРИМЕРЫ ЛИНГВО-ПРАВОВЫХ СТЕРЕОТИПОВ  КНБ</a:t>
            </a:r>
          </a:p>
        </p:txBody>
      </p:sp>
      <p:sp>
        <p:nvSpPr>
          <p:cNvPr id="3" name="Прямоугольник 2">
            <a:extLst>
              <a:ext uri="{FF2B5EF4-FFF2-40B4-BE49-F238E27FC236}">
                <a16:creationId xmlns:a16="http://schemas.microsoft.com/office/drawing/2014/main" id="{E7151761-5275-85B9-F5E5-170BD07058E0}"/>
              </a:ext>
            </a:extLst>
          </p:cNvPr>
          <p:cNvSpPr/>
          <p:nvPr/>
        </p:nvSpPr>
        <p:spPr>
          <a:xfrm>
            <a:off x="787909" y="1609725"/>
            <a:ext cx="11404091" cy="4772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800"/>
              </a:spcAft>
            </a:pPr>
            <a:r>
              <a:rPr lang="ru-RU" sz="1400" b="1" cap="all"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ВНУТРЕННИЕ ИСТОЧНИКИ УГРОЗ НАЦИОНАЛЬНОЙ БЕЗОПАСНОСТИ</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algn="just">
              <a:spcAft>
                <a:spcPts val="800"/>
              </a:spcAft>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П.29.</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В политической сфере</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нарушение конституционных прав и свобод человека, принципа верховенства закона;</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использование в политической, экономической, общественной и иной деятельности методов, заведомо направленных на дестабилизацию обстановки в Республике Беларусь;</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недостаточный уровень развития гражданского общества;</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искусственное нагнетание напряженности и противостояния в обществе, между обществом и государством;</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формирование, проникновение либо распространение идеологии экстремизма, сепаратизма, национальной, расовой и религиозной нетерпимости, возникновение либо незаконная деятельность организаций, группировок, отдельных лиц, придерживающихся и распространяющих указанные взгляды;</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бюрократизация государственного управления.</a:t>
            </a:r>
          </a:p>
          <a:p>
            <a:pPr algn="just">
              <a:spcAft>
                <a:spcPts val="800"/>
              </a:spcAft>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П.32.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 социальной сфере</a:t>
            </a:r>
            <a:r>
              <a:rPr lang="en-US"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резкое социальное расслоение и высокая дифференциация уровня доходов населения;</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недостаточная мотивация работников к эффективному труду и хозяйственной деятельности, распространение настроений социального иждивенчества;</a:t>
            </a:r>
            <a:r>
              <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rPr>
              <a:t> </a:t>
            </a: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изменение шкалы жизненных ценностей молодого поколения в сторону ослабления патриотизма и традиционных нравственных ценностей;</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наличие в обществе криминальных тенденций и проявлений;</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функционирование сектантских и псевдорелигиозных групп.</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algn="just">
              <a:spcAft>
                <a:spcPts val="800"/>
              </a:spcAft>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П.34.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 информационной сфере</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algn="just">
              <a:spcAft>
                <a:spcPts val="800"/>
              </a:spcAft>
            </a:pP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1. распространение недостоверной или умышленно искаженной информации, способной причинить ущерб национальным интересам Республики Беларусь;</a:t>
            </a: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pPr algn="just">
              <a:spcAft>
                <a:spcPts val="800"/>
              </a:spcAft>
            </a:pPr>
            <a:endParaRPr lang="ru-RU" sz="1400" dirty="0">
              <a:solidFill>
                <a:srgbClr val="002060"/>
              </a:solidFill>
              <a:effectLst/>
              <a:highlight>
                <a:srgbClr val="FFFFFF"/>
              </a:highlight>
              <a:latin typeface="Arial" panose="020B0604020202020204" pitchFamily="34" charset="0"/>
              <a:ea typeface="Calibri" panose="020F0502020204030204" pitchFamily="34" charset="0"/>
              <a:cs typeface="Arial" panose="020B0604020202020204" pitchFamily="34" charset="0"/>
            </a:endParaRPr>
          </a:p>
          <a:p>
            <a:endParaRPr lang="ru-RU" sz="1400" dirty="0">
              <a:solidFill>
                <a:srgbClr val="002060"/>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9B6A3C17-70BA-4DCA-7475-5499F05253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7" y="193973"/>
            <a:ext cx="746762" cy="6571501"/>
          </a:xfrm>
          <a:prstGeom prst="rect">
            <a:avLst/>
          </a:prstGeom>
        </p:spPr>
      </p:pic>
    </p:spTree>
    <p:extLst>
      <p:ext uri="{BB962C8B-B14F-4D97-AF65-F5344CB8AC3E}">
        <p14:creationId xmlns:p14="http://schemas.microsoft.com/office/powerpoint/2010/main" val="4241659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874C4580-E679-0A25-A41D-89EBB27263DE}"/>
              </a:ext>
            </a:extLst>
          </p:cNvPr>
          <p:cNvPicPr>
            <a:picLocks noChangeAspect="1"/>
          </p:cNvPicPr>
          <p:nvPr/>
        </p:nvPicPr>
        <p:blipFill rotWithShape="1">
          <a:blip r:embed="rId2"/>
          <a:srcRect r="1710"/>
          <a:stretch/>
        </p:blipFill>
        <p:spPr bwMode="auto">
          <a:xfrm>
            <a:off x="976630" y="657225"/>
            <a:ext cx="10920094" cy="6091862"/>
          </a:xfrm>
          <a:prstGeom prst="rect">
            <a:avLst/>
          </a:prstGeom>
          <a:ln>
            <a:noFill/>
          </a:ln>
          <a:extLst>
            <a:ext uri="{53640926-AAD7-44D8-BBD7-CCE9431645EC}">
              <a14:shadowObscured xmlns:a14="http://schemas.microsoft.com/office/drawing/2010/main"/>
            </a:ext>
          </a:extLst>
        </p:spPr>
      </p:pic>
      <p:sp>
        <p:nvSpPr>
          <p:cNvPr id="2" name="Заголовок 1">
            <a:extLst>
              <a:ext uri="{FF2B5EF4-FFF2-40B4-BE49-F238E27FC236}">
                <a16:creationId xmlns:a16="http://schemas.microsoft.com/office/drawing/2014/main" id="{D5C5177A-4EE3-4FB2-D773-2A67CCE2E632}"/>
              </a:ext>
            </a:extLst>
          </p:cNvPr>
          <p:cNvSpPr>
            <a:spLocks noGrp="1"/>
          </p:cNvSpPr>
          <p:nvPr>
            <p:ph type="title"/>
          </p:nvPr>
        </p:nvSpPr>
        <p:spPr>
          <a:xfrm>
            <a:off x="838199" y="83615"/>
            <a:ext cx="11058525" cy="739775"/>
          </a:xfrm>
          <a:solidFill>
            <a:srgbClr val="002060"/>
          </a:solidFill>
        </p:spPr>
        <p:txBody>
          <a:bodyPr>
            <a:normAutofit/>
          </a:bodyPr>
          <a:lstStyle/>
          <a:p>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ПОСЛЕДОВАТЕЛЬНОСТЬ ФОРМИРОВАНИЯ ВРЕДА </a:t>
            </a:r>
            <a:b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r>
              <a:rPr lang="ru-RU"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НАЦИОНАЛЬНОЙ БЕЗОПАСНОСТИ РЕСПУБЛИКИ БЕЛАРУСЬ </a:t>
            </a:r>
            <a:endParaRPr lang="ru-RU" sz="2000" dirty="0">
              <a:solidFill>
                <a:schemeClr val="bg1"/>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36A99BE3-6D70-B911-AD4C-EFA70925A5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70" y="169340"/>
            <a:ext cx="746762" cy="6571501"/>
          </a:xfrm>
          <a:prstGeom prst="rect">
            <a:avLst/>
          </a:prstGeom>
        </p:spPr>
      </p:pic>
    </p:spTree>
    <p:extLst>
      <p:ext uri="{BB962C8B-B14F-4D97-AF65-F5344CB8AC3E}">
        <p14:creationId xmlns:p14="http://schemas.microsoft.com/office/powerpoint/2010/main" val="2398667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70CE03-5C1B-C755-BCAE-952A26A71A79}"/>
              </a:ext>
            </a:extLst>
          </p:cNvPr>
          <p:cNvSpPr>
            <a:spLocks noGrp="1"/>
          </p:cNvSpPr>
          <p:nvPr>
            <p:ph type="title"/>
          </p:nvPr>
        </p:nvSpPr>
        <p:spPr>
          <a:xfrm>
            <a:off x="876300" y="174923"/>
            <a:ext cx="11255502" cy="582612"/>
          </a:xfrm>
          <a:solidFill>
            <a:srgbClr val="002060"/>
          </a:solidFill>
        </p:spPr>
        <p:txBody>
          <a:bodyPr>
            <a:noAutofit/>
          </a:bodyPr>
          <a:lstStyle/>
          <a:p>
            <a:pPr algn="l"/>
            <a:r>
              <a:rPr lang="ru-RU"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ПРОЦЕДУРА ПРАВОВОЙ ОЦЕНКИ ДЕСТРУКТИВНОГО ИНФОРМАЦИОННОГО МАТЕРИАЛА</a:t>
            </a:r>
            <a:endParaRPr lang="ru-RU" sz="1800" dirty="0">
              <a:solidFill>
                <a:schemeClr val="bg1"/>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118D6BA4-6902-F29C-95F2-29A61CCA1E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7" y="174923"/>
            <a:ext cx="746762" cy="6571501"/>
          </a:xfrm>
          <a:prstGeom prst="rect">
            <a:avLst/>
          </a:prstGeom>
        </p:spPr>
      </p:pic>
      <p:sp>
        <p:nvSpPr>
          <p:cNvPr id="4" name="Прямоугольник 3">
            <a:extLst>
              <a:ext uri="{FF2B5EF4-FFF2-40B4-BE49-F238E27FC236}">
                <a16:creationId xmlns:a16="http://schemas.microsoft.com/office/drawing/2014/main" id="{E6E299E6-6DB9-734D-65C6-F4E3BA6A484A}"/>
              </a:ext>
            </a:extLst>
          </p:cNvPr>
          <p:cNvSpPr/>
          <p:nvPr/>
        </p:nvSpPr>
        <p:spPr>
          <a:xfrm>
            <a:off x="876300" y="1095376"/>
            <a:ext cx="10972800" cy="55435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tab pos="457200" algn="l"/>
              </a:tabLst>
              <a:defRPr/>
            </a:pP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Определяется перечень источников права, характеризующих сферу национальной безопасности Республики Беларусь.</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tab pos="457200" algn="l"/>
              </a:tabLst>
              <a:defRPr/>
            </a:pP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Составляется перечень ключевых терминов и понятий (на основе информации, приведенной в нормативных и правовых актах) необходимых для отнесения призывов и действий к конкретной сфере национальной безопасности. </a:t>
            </a:r>
          </a:p>
          <a:p>
            <a:pPr marL="342900" indent="-342900" algn="just">
              <a:buFont typeface="+mj-lt"/>
              <a:buAutoNum type="arabicPeriod"/>
              <a:tabLst>
                <a:tab pos="457200" algn="l"/>
              </a:tabLst>
            </a:pP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На основе онтологической модели определяют семейство признаков, характеризующих сферу, источники, угрозы и интересы национальной безопасности.</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tab pos="457200" algn="l"/>
              </a:tabLst>
              <a:defRPr/>
            </a:pP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Проводится разбиение неструктурированного текста информационных материалов на абзацы и фрагменты максимально удаленные друг от друга по контексту.</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tab pos="457200" algn="l"/>
              </a:tabLst>
              <a:defRPr/>
            </a:pP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Смыслы, содержащиеся в выделенных фрагментах текста (фото, видеозаписи) соотносятся с содержанием стереотипного перечня источников, угроз и национальных интересов, представленных в КНБ.</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tab pos="457200" algn="l"/>
              </a:tabLst>
              <a:defRPr/>
            </a:pP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Экспертным путем определяется перечень правовых стереотипов КНБ (концептов и индикаторов), с которыми соотносятся прямые или косвенные призывы, утверждения, мнения (инициаторов дискурса и пользователей социальной сети), к деструктивным действиям, выходящим за пределы правового поля. </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tab pos="457200" algn="l"/>
              </a:tabLst>
              <a:defRPr/>
            </a:pP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На основе специальных знаний и здравого смысла проводится толкование фрагмента текста и определяется его коннотация, </a:t>
            </a:r>
            <a:r>
              <a:rPr kumimoji="0" lang="ru-RU" b="0" i="0" u="none" strike="noStrike" kern="1200" cap="none" spc="0" normalizeH="0" baseline="0" noProof="0" dirty="0">
                <a:ln>
                  <a:noFill/>
                </a:ln>
                <a:solidFill>
                  <a:srgbClr val="002060"/>
                </a:solidFill>
                <a:effectLst/>
                <a:highlight>
                  <a:srgbClr val="FFFFFF"/>
                </a:highlight>
                <a:uLnTx/>
                <a:uFillTx/>
                <a:latin typeface="Arial" panose="020B0604020202020204" pitchFamily="34" charset="0"/>
                <a:ea typeface="Times New Roman" panose="02020603050405020304" pitchFamily="18" charset="0"/>
                <a:cs typeface="Arial" panose="020B0604020202020204" pitchFamily="34" charset="0"/>
              </a:rPr>
              <a:t>выражающая соотношение между смыслом фрагмента информационного материала и языковой единицей онтологической модели. </a:t>
            </a:r>
          </a:p>
          <a:p>
            <a:pPr marL="342900" marR="0" lvl="0" indent="-342900" algn="just" defTabSz="914400" rtl="0" eaLnBrk="1" fontAlgn="auto" latinLnBrk="0" hangingPunct="1">
              <a:lnSpc>
                <a:spcPct val="100000"/>
              </a:lnSpc>
              <a:spcBef>
                <a:spcPts val="0"/>
              </a:spcBef>
              <a:spcAft>
                <a:spcPts val="0"/>
              </a:spcAft>
              <a:buClrTx/>
              <a:buSzTx/>
              <a:buFont typeface="+mj-lt"/>
              <a:buAutoNum type="arabicPeriod"/>
              <a:tabLst>
                <a:tab pos="457200" algn="l"/>
              </a:tabLst>
              <a:defRPr/>
            </a:pP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Далее </a:t>
            </a:r>
            <a:r>
              <a:rPr kumimoji="0" lang="ru-RU" b="0" i="0" u="none" strike="noStrike" kern="1200" cap="none" spc="0" normalizeH="0" baseline="0" noProof="0" dirty="0">
                <a:ln>
                  <a:noFill/>
                </a:ln>
                <a:solidFill>
                  <a:srgbClr val="002060"/>
                </a:solidFill>
                <a:effectLst/>
                <a:highlight>
                  <a:srgbClr val="FFFFFF"/>
                </a:highlight>
                <a:uLnTx/>
                <a:uFillTx/>
                <a:latin typeface="Arial" panose="020B0604020202020204" pitchFamily="34" charset="0"/>
                <a:ea typeface="Times New Roman" panose="02020603050405020304" pitchFamily="18" charset="0"/>
                <a:cs typeface="Arial" panose="020B0604020202020204" pitchFamily="34" charset="0"/>
              </a:rPr>
              <a:t>п</a:t>
            </a: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роводится анализ призывов к действиям и утверждений участников протесты и их соотнесение со пунктами КНБ и статьей 361 УК Республики </a:t>
            </a:r>
            <a:r>
              <a:rPr kumimoji="0" lang="ru-RU" b="0" i="0" u="none" strike="noStrike" kern="1200" cap="none" spc="0" normalizeH="0" baseline="0" noProof="0" dirty="0" err="1">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Белаурсь</a:t>
            </a:r>
            <a:r>
              <a:rPr kumimoji="0" lang="ru-RU"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19645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1CA5A2C9-26A2-1F3E-2A65-FA250426E3D1}"/>
              </a:ext>
            </a:extLst>
          </p:cNvPr>
          <p:cNvSpPr/>
          <p:nvPr/>
        </p:nvSpPr>
        <p:spPr>
          <a:xfrm>
            <a:off x="949070" y="542925"/>
            <a:ext cx="11017759" cy="4667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450215" algn="just"/>
            <a:endParaRPr lang="ru-RU" sz="18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u-RU" sz="18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Статья 361. Призывы к мерам ограничительного характера (санкциям), иным действиям, направленным на причинение вреда национальной безопасности Республики Беларусь</a:t>
            </a:r>
            <a:endPar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endParaRPr>
          </a:p>
          <a:p>
            <a:pPr algn="just"/>
            <a:r>
              <a:rPr lang="ru-RU" sz="18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 ред. Закона Республики Беларусь от 05.01.2016 N 356-З)</a:t>
            </a:r>
            <a:endPar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endParaRPr>
          </a:p>
          <a:p>
            <a:pPr algn="just"/>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p>
          <a:p>
            <a:pPr indent="449580" algn="just"/>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1. </a:t>
            </a:r>
            <a:r>
              <a:rPr lang="ru-RU" sz="1800" b="1"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Публичные призывы</a:t>
            </a:r>
            <a:r>
              <a:rPr lang="ru-RU" sz="1800"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к захвату государственной власти, или насильственному изменению конституционного строя Республики Беларусь, или измене государству, или совершению акта терроризма или диверсии, или осуществлению действий, направленных на нарушение территориальной целостности Республики Беларусь, или совершению </a:t>
            </a:r>
            <a:r>
              <a:rPr lang="ru-RU" sz="1800" b="1"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иных действий, направленных на причинение вреда национальной безопасности Республики Беларусь</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либо распространение материалов, содержащих такие призывы.</a:t>
            </a:r>
          </a:p>
          <a:p>
            <a:pPr indent="449580" algn="just"/>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2. </a:t>
            </a:r>
            <a:r>
              <a:rPr lang="ru-RU" sz="18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Призывы</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обращенные к </a:t>
            </a:r>
            <a:r>
              <a:rPr lang="ru-RU" sz="18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иностранному</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r>
              <a:rPr lang="ru-RU" sz="18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государству</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иностранной или международной организации, совершить действия, направленные на причинение вреда национальной безопасности Республики Беларусь, либо </a:t>
            </a:r>
            <a:r>
              <a:rPr lang="ru-RU" sz="18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распространение материалов, содержащих такие призывы</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при отсутствии признаков более тяжкого преступления.</a:t>
            </a:r>
          </a:p>
          <a:p>
            <a:pPr indent="449580" algn="just"/>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3. Действия, предусмотренные частями 1 или 2 настоящей статьи, совершенные с использованием </a:t>
            </a:r>
            <a:r>
              <a:rPr lang="ru-RU" sz="18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средств массовой информации</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или </a:t>
            </a:r>
            <a:r>
              <a:rPr lang="ru-RU" sz="18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глобальной компьютерной сети Интернет</a:t>
            </a:r>
            <a:r>
              <a:rPr lang="ru-RU" sz="18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либо должностным лицом с использованием своих служебных полномочий.</a:t>
            </a:r>
          </a:p>
        </p:txBody>
      </p:sp>
      <p:pic>
        <p:nvPicPr>
          <p:cNvPr id="4" name="Рисунок 3">
            <a:extLst>
              <a:ext uri="{FF2B5EF4-FFF2-40B4-BE49-F238E27FC236}">
                <a16:creationId xmlns:a16="http://schemas.microsoft.com/office/drawing/2014/main" id="{2161C7F2-FFFC-E5F3-6D91-499A55B902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97" y="174923"/>
            <a:ext cx="746762" cy="6571501"/>
          </a:xfrm>
          <a:prstGeom prst="rect">
            <a:avLst/>
          </a:prstGeom>
        </p:spPr>
      </p:pic>
      <p:sp>
        <p:nvSpPr>
          <p:cNvPr id="5" name="Прямоугольник 4">
            <a:extLst>
              <a:ext uri="{FF2B5EF4-FFF2-40B4-BE49-F238E27FC236}">
                <a16:creationId xmlns:a16="http://schemas.microsoft.com/office/drawing/2014/main" id="{031B9C23-589E-D841-8A64-7E7DFFFFA0BE}"/>
              </a:ext>
            </a:extLst>
          </p:cNvPr>
          <p:cNvSpPr/>
          <p:nvPr/>
        </p:nvSpPr>
        <p:spPr>
          <a:xfrm>
            <a:off x="1047750" y="5410200"/>
            <a:ext cx="10820400" cy="120967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dirty="0">
                <a:solidFill>
                  <a:srgbClr val="002060"/>
                </a:solidFill>
                <a:latin typeface="Arial" panose="020B0604020202020204" pitchFamily="34" charset="0"/>
                <a:cs typeface="Arial" panose="020B0604020202020204" pitchFamily="34" charset="0"/>
              </a:rPr>
              <a:t>Перечень </a:t>
            </a:r>
            <a:r>
              <a:rPr lang="ru-RU" sz="1800" b="1"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иных действий, направленных на причинение вреда национальной безопасности Республики Беларусь,</a:t>
            </a:r>
            <a:r>
              <a:rPr lang="ru-RU" sz="18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r>
              <a:rPr lang="ru-RU" dirty="0">
                <a:solidFill>
                  <a:srgbClr val="002060"/>
                </a:solidFill>
                <a:latin typeface="Arial" panose="020B0604020202020204" pitchFamily="34" charset="0"/>
                <a:cs typeface="Arial" panose="020B0604020202020204" pitchFamily="34" charset="0"/>
              </a:rPr>
              <a:t>представлен в КНБ</a:t>
            </a:r>
          </a:p>
        </p:txBody>
      </p:sp>
    </p:spTree>
    <p:extLst>
      <p:ext uri="{BB962C8B-B14F-4D97-AF65-F5344CB8AC3E}">
        <p14:creationId xmlns:p14="http://schemas.microsoft.com/office/powerpoint/2010/main" val="745372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BCD2F5-BA90-A91C-FDE3-D52DCAB33AD9}"/>
              </a:ext>
            </a:extLst>
          </p:cNvPr>
          <p:cNvSpPr>
            <a:spLocks noGrp="1"/>
          </p:cNvSpPr>
          <p:nvPr>
            <p:ph type="title"/>
          </p:nvPr>
        </p:nvSpPr>
        <p:spPr>
          <a:xfrm>
            <a:off x="542924" y="-28575"/>
            <a:ext cx="11782425" cy="7296150"/>
          </a:xfrm>
        </p:spPr>
        <p:txBody>
          <a:bodyPr>
            <a:noAutofit/>
          </a:bodyPr>
          <a:lstStyle/>
          <a:p>
            <a:pPr algn="l"/>
            <a:r>
              <a:rPr lang="ru-RU" sz="1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ОБЩИЕ ВЫВОДЫ ПО ОЦЕНКЕ </a:t>
            </a:r>
            <a:r>
              <a:rPr lang="ru-RU" sz="1400" b="1">
                <a:solidFill>
                  <a:srgbClr val="002060"/>
                </a:solidFill>
                <a:effectLst/>
                <a:latin typeface="Arial" panose="020B0604020202020204" pitchFamily="34" charset="0"/>
                <a:ea typeface="Times New Roman" panose="02020603050405020304" pitchFamily="18" charset="0"/>
                <a:cs typeface="Arial" panose="020B0604020202020204" pitchFamily="34" charset="0"/>
              </a:rPr>
              <a:t>ИНФОРМАЦИОННЫХ МАТЕРИАЛОВ</a:t>
            </a:r>
            <a:br>
              <a:rPr lang="ru-RU" sz="1400" dirty="0">
                <a:solidFill>
                  <a:srgbClr val="002060"/>
                </a:solidFill>
                <a:effectLst/>
                <a:latin typeface="Arial" panose="020B0604020202020204" pitchFamily="34" charset="0"/>
                <a:ea typeface="Calibri" panose="020F0502020204030204" pitchFamily="34" charset="0"/>
                <a:cs typeface="Arial" panose="020B0604020202020204" pitchFamily="34" charset="0"/>
              </a:rPr>
            </a:br>
            <a:r>
              <a:rPr lang="ru-RU" sz="1400" dirty="0">
                <a:solidFill>
                  <a:srgbClr val="002060"/>
                </a:solidFill>
                <a:effectLst/>
                <a:latin typeface="Arial" panose="020B0604020202020204" pitchFamily="34" charset="0"/>
                <a:ea typeface="Calibri" panose="020F0502020204030204" pitchFamily="34" charset="0"/>
                <a:cs typeface="Arial" panose="020B0604020202020204" pitchFamily="34" charset="0"/>
              </a:rPr>
              <a:t>В</a:t>
            </a:r>
            <a:r>
              <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тексте информационного материала </a:t>
            </a:r>
            <a:r>
              <a:rPr lang="en-US"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ru-RU" sz="1400" dirty="0">
                <a:solidFill>
                  <a:srgbClr val="002060"/>
                </a:solidFill>
                <a:latin typeface="Arial" panose="020B0604020202020204" pitchFamily="34" charset="0"/>
                <a:ea typeface="Times New Roman" panose="02020603050405020304" pitchFamily="18" charset="0"/>
                <a:cs typeface="Arial" panose="020B0604020202020204" pitchFamily="34" charset="0"/>
              </a:rPr>
              <a:t>имеются </a:t>
            </a:r>
            <a:r>
              <a:rPr lang="ru-RU" sz="14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признаки </a:t>
            </a:r>
            <a:r>
              <a:rPr lang="ru-RU" sz="1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Статья 361 УК Республики Беларусь</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1.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Публичные призывы</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к захвату государственной власти, или насильственному изменению конституционного строя Республики Беларусь</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или измене государству, или совершению акта терроризма или диверсии,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или </a:t>
            </a:r>
            <a:r>
              <a:rPr lang="ru-RU" sz="1400" b="1"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осуществлению действий</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направленных на нарушение территориальной целостности Республики Беларусь, или </a:t>
            </a:r>
            <a:r>
              <a:rPr lang="ru-RU" sz="1400"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совершению иных действий, </a:t>
            </a:r>
            <a:r>
              <a:rPr lang="ru-RU" sz="1400" b="1"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направленных на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причинение вреда национальной безопасности Республики Беларусь</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либо распространение материалов, содержащих такие призывы.</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2.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Призывы</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обращенные к иностранному государству</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иностранной</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или международной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организации</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совершить действия, направленные на причинение вреда национальной безопасности Республики Беларусь, либо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распространение материалов, содержащих такие призывы</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при отсутствии признаков более тяжкого преступления.</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3. Действия, предусмотренные частями 1 или 2 настоящей статьи,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совершенные с использованием</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средств массовой информации</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и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глобальной компьютерной сети Интернет</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либо должностным лицом с использованием своих служебных полномочий.</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u="none" strike="noStrike"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4. </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Присутствуют признаки иных действий, </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направленных на причинение вреда национальной безопасности Республики Беларусь, перечень которых нормативно закреплен в национальном белорусском законодательстве нормативно</a:t>
            </a:r>
            <a: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Среди них.</a:t>
            </a:r>
            <a:br>
              <a:rPr lang="ru-RU" sz="14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b="1"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Внутренние источники угроз национальной безопасности</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п.29</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a:t>
            </a:r>
            <a:r>
              <a:rPr lang="ru-RU" sz="1400" b="1"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1 </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нарушение конституционных прав и </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свобод человека</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принципа верховенства закона</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2 </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использование в политической, экономической, общественной и иной деятельности методов, заведомо направленных на дестабилизацию обстановки в Республике Беларусь</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4 </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искусственное нагнетание напряженности и противостояния в обществе, между обществом и государством</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П.32</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10 </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изменение шкалы жизненных ценностей молодого поколения в сторону ослабления патриотизма и традиционных нравственных ценностей</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п.34 </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 информационной сфере </a:t>
            </a:r>
            <a:b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1 </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распространение недостоверной или умышленно искаженной информации, способной причинить ущерб национальным интересам Республики Беларусь;</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i="1" dirty="0">
                <a:solidFill>
                  <a:srgbClr val="002060"/>
                </a:solidFill>
                <a:highlight>
                  <a:srgbClr val="FFFFFF"/>
                </a:highlight>
                <a:latin typeface="Arial" panose="020B0604020202020204" pitchFamily="34" charset="0"/>
                <a:ea typeface="Times New Roman" panose="02020603050405020304" pitchFamily="18" charset="0"/>
                <a:cs typeface="Arial" panose="020B0604020202020204" pitchFamily="34" charset="0"/>
              </a:rPr>
              <a:t>П. 35</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r>
              <a:rPr lang="ru-RU" sz="1400" i="1" dirty="0">
                <a:solidFill>
                  <a:srgbClr val="002060"/>
                </a:solidFill>
                <a:highlight>
                  <a:srgbClr val="FFFFFF"/>
                </a:highlight>
                <a:latin typeface="Arial" panose="020B0604020202020204" pitchFamily="34" charset="0"/>
                <a:ea typeface="Times New Roman" panose="02020603050405020304" pitchFamily="18" charset="0"/>
                <a:cs typeface="Arial" panose="020B0604020202020204" pitchFamily="34" charset="0"/>
              </a:rPr>
              <a:t>в </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военной сфере</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1 </a:t>
            </a:r>
            <a:r>
              <a:rPr lang="ru-RU" sz="14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ослабление в обществе чувства патриотизма, готовности граждан к вооруженной защите независимости, территориальной целостности, суверенитета и конституционного строя Республики Беларусь</a:t>
            </a:r>
            <a: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400" cap="all"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 </a:t>
            </a:r>
            <a:br>
              <a:rPr lang="ru-RU" sz="14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endParaRPr lang="ru-RU" sz="1400" dirty="0">
              <a:solidFill>
                <a:srgbClr val="002060"/>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6CF4BE00-D8BD-B7FB-8A3F-67D12B4FCE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7" y="238125"/>
            <a:ext cx="530353" cy="6413049"/>
          </a:xfrm>
          <a:prstGeom prst="rect">
            <a:avLst/>
          </a:prstGeom>
        </p:spPr>
      </p:pic>
    </p:spTree>
    <p:extLst>
      <p:ext uri="{BB962C8B-B14F-4D97-AF65-F5344CB8AC3E}">
        <p14:creationId xmlns:p14="http://schemas.microsoft.com/office/powerpoint/2010/main" val="948584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1A1E562-CF31-4F54-4ACF-750A330196BD}"/>
              </a:ext>
            </a:extLst>
          </p:cNvPr>
          <p:cNvSpPr>
            <a:spLocks noGrp="1"/>
          </p:cNvSpPr>
          <p:nvPr>
            <p:ph idx="1"/>
          </p:nvPr>
        </p:nvSpPr>
        <p:spPr>
          <a:xfrm>
            <a:off x="495299" y="-9525"/>
            <a:ext cx="11772901" cy="6534150"/>
          </a:xfrm>
        </p:spPr>
        <p:txBody>
          <a:bodyPr>
            <a:noAutofit/>
          </a:bodyPr>
          <a:lstStyle/>
          <a:p>
            <a:pPr marL="0" indent="0">
              <a:buNone/>
            </a:pPr>
            <a:r>
              <a:rPr lang="ru-RU" sz="1300" b="1" i="1" u="sng" dirty="0">
                <a:solidFill>
                  <a:srgbClr val="002060"/>
                </a:solidFill>
                <a:highlight>
                  <a:srgbClr val="FFFFFF"/>
                </a:highlight>
                <a:latin typeface="Arial" panose="020B0604020202020204" pitchFamily="34" charset="0"/>
                <a:ea typeface="Times New Roman" panose="02020603050405020304" pitchFamily="18" charset="0"/>
                <a:cs typeface="Arial" panose="020B0604020202020204" pitchFamily="34" charset="0"/>
              </a:rPr>
              <a:t>Вн</a:t>
            </a:r>
            <a:r>
              <a:rPr lang="ru-RU" sz="1300" b="1" i="1"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ешние источники угроз национальной безопасности</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 42. В информационной сфере</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3 информационная деятельность зарубежных государств, международных и иных организаций, отдельных лиц, наносящая ущерб национальным интересам Республики Беларусь, целенаправленное формирование информационных поводов для ее дискредитации</a:t>
            </a:r>
            <a:r>
              <a:rPr lang="ru-RU" sz="13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5 развитие технологий манипулирования информацией</a:t>
            </a:r>
            <a:r>
              <a:rPr lang="ru-RU" sz="1300" b="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endParaRPr lang="ru-RU" sz="5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endParaRPr>
          </a:p>
          <a:p>
            <a:pPr marL="0" indent="0">
              <a:buNone/>
            </a:pP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 26. </a:t>
            </a:r>
            <a:r>
              <a:rPr lang="ru-RU" sz="1300" b="1" i="1"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Угрозы национальной безопасности </a:t>
            </a: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Республики Беларусь носят комплексный и взаимосвязанный характер</a:t>
            </a:r>
            <a:r>
              <a:rPr lang="ru-RU" sz="13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1 посягательства на независимость, территориальную целостность, суверенитет и конституционный строй Республики Беларусь; </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14 проявления социально-политического, религиозного, этнического экстремизма и расовой вражды на территории Республики Беларусь;</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15 возникновение в Республики Беларусь беспорядков, сопровождающихся насилием либо угрозой насилия со стороны группы лиц и организаций, в результате которых возникает опасность жизни и здоровью людей, независимости, территориальной целостности, суверенитету и существованию государства;</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16 дезорганизация системы государственного управления, создание препятствий функционированию государственных институтов; </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20 деструктивное информационное воздействие на личность, общество и государственные институты, наносящее ущерб национальным интересам; </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24 утрата значительной частью граждан традиционных нравственных ценностей и ориентиров, попытки разрушения национальных духовно-нравственных традиций и необъективного пересмотра истории, затрагивающие данные ценности и традиции; </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25 резкое либо масштабное снижение доверия граждан к основным государственным институтам</a:t>
            </a:r>
            <a:r>
              <a:rPr lang="ru-RU" sz="13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endParaRPr lang="ru-RU" sz="5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endParaRPr>
          </a:p>
          <a:p>
            <a:pPr marL="0" indent="0">
              <a:buNone/>
            </a:pPr>
            <a:r>
              <a:rPr lang="ru-RU" sz="1300" b="1" i="1" u="sng"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Национальные интересы</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П.8. Стратегические национальные интересы: обеспечение независимости, территориальной целостности, суверенитета, незыблемости конституционного строя; устойчивое экономическое развитие и высокая конкурентоспособность белорусской экономики; достижение высокого уровня и качества жизни граждан. </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П.9. </a:t>
            </a:r>
            <a:r>
              <a:rPr lang="ru-RU" sz="13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 политической сфере</a:t>
            </a: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2 устойчивое развитие демократического, правового, социально ответственного государства;</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3 обеспечение эффективного функционирования государственных институтов в интересах общества; </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10 позиционирование Республики Беларусь за рубежом в качестве демократического правового государства, ответственного и предсказуемого партнера, донора международной и региональной безопасности;</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П.12. </a:t>
            </a:r>
            <a:r>
              <a:rPr lang="ru-RU" sz="13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 социальной сфере:</a:t>
            </a:r>
            <a:br>
              <a:rPr lang="ru-RU" sz="13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2 обеспечение общественной безопасности и безопасности жизнедеятельности населения, снижение уровня преступности и криминализации общества;</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3 развитие интеллектуального и духовно-нравственного потенциала общества, сохранение и преумножение его культурного наследия, укрепление духа патриотизма;</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 14. в информационной сфере являются:</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1 реализация конституционных прав граждан на получение, хранение и распространение полной, достоверной и своевременной информации;</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П. 15. </a:t>
            </a:r>
            <a:r>
              <a:rPr lang="ru-RU" sz="13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В военной сфере:</a:t>
            </a:r>
            <a:br>
              <a:rPr lang="ru-RU" sz="1300" i="1"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t>Абзац 1 укрепление в обществе чувства патриотизма, готовности к защите национальных интересов Республики Беларусь.</a:t>
            </a:r>
            <a:br>
              <a:rPr lang="ru-RU" sz="1300" dirty="0">
                <a:solidFill>
                  <a:srgbClr val="002060"/>
                </a:solidFill>
                <a:effectLst/>
                <a:highlight>
                  <a:srgbClr val="FFFFFF"/>
                </a:highlight>
                <a:latin typeface="Arial" panose="020B0604020202020204" pitchFamily="34" charset="0"/>
                <a:ea typeface="Times New Roman" panose="02020603050405020304" pitchFamily="18" charset="0"/>
                <a:cs typeface="Arial" panose="020B0604020202020204" pitchFamily="34" charset="0"/>
              </a:rPr>
            </a:br>
            <a:endParaRPr lang="ru-RU" sz="1300" dirty="0">
              <a:solidFill>
                <a:srgbClr val="002060"/>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C8557E4E-2563-46C3-9A47-662276F4E6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7" y="238125"/>
            <a:ext cx="530353" cy="6413049"/>
          </a:xfrm>
          <a:prstGeom prst="rect">
            <a:avLst/>
          </a:prstGeom>
        </p:spPr>
      </p:pic>
    </p:spTree>
    <p:extLst>
      <p:ext uri="{BB962C8B-B14F-4D97-AF65-F5344CB8AC3E}">
        <p14:creationId xmlns:p14="http://schemas.microsoft.com/office/powerpoint/2010/main" val="2256738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82A4AB14-2BF2-34BC-AA6D-9C98AF4FDD7D}"/>
              </a:ext>
            </a:extLst>
          </p:cNvPr>
          <p:cNvSpPr>
            <a:spLocks noGrp="1"/>
          </p:cNvSpPr>
          <p:nvPr>
            <p:ph type="subTitle" idx="1"/>
          </p:nvPr>
        </p:nvSpPr>
        <p:spPr>
          <a:xfrm>
            <a:off x="778383" y="9525"/>
            <a:ext cx="9880092" cy="1913972"/>
          </a:xfrm>
        </p:spPr>
        <p:txBody>
          <a:bodyPr>
            <a:noAutofit/>
          </a:bodyPr>
          <a:lstStyle/>
          <a:p>
            <a:pPr marL="323850" marR="517525" algn="ctr">
              <a:lnSpc>
                <a:spcPct val="120000"/>
              </a:lnSpc>
              <a:spcBef>
                <a:spcPts val="8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ФГБОУ ВО «Российская академия народного хозяйства и государственной</a:t>
            </a:r>
            <a:r>
              <a:rPr lang="ru-RU" sz="1200" spc="-33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службы</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при Президенте</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Российской Федерации»</a:t>
            </a:r>
          </a:p>
          <a:p>
            <a:pPr marL="325755" marR="517525" algn="ctr">
              <a:spcBef>
                <a:spcPts val="20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Институт</a:t>
            </a:r>
            <a:r>
              <a:rPr lang="ru-RU" sz="1200" spc="-2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права</a:t>
            </a:r>
            <a:r>
              <a:rPr lang="ru-RU" sz="1200" spc="-3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и</a:t>
            </a:r>
            <a:r>
              <a:rPr lang="ru-RU" sz="1200" spc="-1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национальной</a:t>
            </a:r>
            <a:r>
              <a:rPr lang="ru-RU" sz="1200" spc="-1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безопасности</a:t>
            </a:r>
          </a:p>
          <a:p>
            <a:pPr marL="325120" marR="517525" algn="ctr">
              <a:spcBef>
                <a:spcPts val="52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Центр</a:t>
            </a:r>
            <a:r>
              <a:rPr lang="ru-RU" sz="1200" spc="-2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лингвистики</a:t>
            </a:r>
            <a:r>
              <a:rPr lang="ru-RU" sz="1200" spc="-2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и</a:t>
            </a:r>
            <a:r>
              <a:rPr lang="ru-RU" sz="1200" spc="-1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профессиональной</a:t>
            </a:r>
            <a:r>
              <a:rPr lang="ru-RU" sz="1200" spc="-2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коммуникации</a:t>
            </a:r>
          </a:p>
          <a:p>
            <a:pPr marL="325755" marR="517525" algn="ctr">
              <a:lnSpc>
                <a:spcPct val="120000"/>
              </a:lnSpc>
              <a:spcBef>
                <a:spcPts val="51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Научно-исследовательская лаборатория «</a:t>
            </a:r>
            <a:r>
              <a:rPr lang="ru-RU" sz="1200" dirty="0" err="1">
                <a:solidFill>
                  <a:srgbClr val="002060"/>
                </a:solidFill>
                <a:effectLst/>
                <a:latin typeface="Arial" panose="020B0604020202020204" pitchFamily="34" charset="0"/>
                <a:ea typeface="Times New Roman" panose="02020603050405020304" pitchFamily="18" charset="0"/>
                <a:cs typeface="Arial" panose="020B0604020202020204" pitchFamily="34" charset="0"/>
              </a:rPr>
              <a:t>Лингвобезопасность</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и психология</a:t>
            </a:r>
            <a:r>
              <a:rPr lang="ru-RU" sz="1200" spc="-33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информационного воздействия»</a:t>
            </a:r>
          </a:p>
          <a:p>
            <a:pPr marL="325755" marR="515620" algn="ctr">
              <a:spcBef>
                <a:spcPts val="945"/>
              </a:spcBef>
            </a:pPr>
            <a:r>
              <a:rPr lang="ru-RU" sz="12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V</a:t>
            </a:r>
            <a:r>
              <a:rPr lang="ru-RU" sz="1200" kern="0" spc="-2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Международной</a:t>
            </a:r>
            <a:r>
              <a:rPr lang="ru-RU" sz="1200" kern="0" spc="-3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научно-практической</a:t>
            </a:r>
            <a:r>
              <a:rPr lang="ru-RU" sz="1200" kern="0" spc="-1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kern="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конференции</a:t>
            </a:r>
          </a:p>
          <a:p>
            <a:pPr marL="325755" marR="515620" algn="ctr">
              <a:lnSpc>
                <a:spcPct val="120000"/>
              </a:lnSpc>
              <a:spcBef>
                <a:spcPts val="32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r>
              <a:rPr lang="ru-RU" sz="1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КОММУНИКАТИВНЫЕ АСПЕКТЫ ПРАВА И НАЦИОНАЛЬНОЙ </a:t>
            </a:r>
            <a:r>
              <a:rPr lang="ru-RU" sz="1400" b="1" spc="-33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4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БЕЗОПАСНОСТИ</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p>
          <a:p>
            <a:pPr marL="325755" marR="515620" algn="ctr">
              <a:lnSpc>
                <a:spcPct val="120000"/>
              </a:lnSpc>
              <a:spcBef>
                <a:spcPts val="325"/>
              </a:spcBef>
              <a:spcAft>
                <a:spcPts val="0"/>
              </a:spcAft>
            </a:pPr>
            <a:r>
              <a:rPr lang="ru-RU" sz="12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Формирование единого пространства коммуникативной безопасности молодежи ЕАЭС-СНГ. </a:t>
            </a:r>
          </a:p>
          <a:p>
            <a:pPr marL="325755" marR="515620" algn="ctr">
              <a:lnSpc>
                <a:spcPct val="120000"/>
              </a:lnSpc>
              <a:spcBef>
                <a:spcPts val="325"/>
              </a:spcBef>
              <a:spcAft>
                <a:spcPts val="0"/>
              </a:spcAft>
            </a:pP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Г. Москва 24</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апреля</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2024</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года</a:t>
            </a:r>
            <a:r>
              <a:rPr lang="ru-RU" sz="1200" spc="5"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endParaRPr lang="ru-RU"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endParaRPr lang="ru-RU" sz="1200" dirty="0">
              <a:solidFill>
                <a:srgbClr val="002060"/>
              </a:solidFill>
              <a:latin typeface="Arial" panose="020B0604020202020204" pitchFamily="34" charset="0"/>
              <a:cs typeface="Arial" panose="020B0604020202020204" pitchFamily="34" charset="0"/>
            </a:endParaRPr>
          </a:p>
        </p:txBody>
      </p:sp>
      <p:pic>
        <p:nvPicPr>
          <p:cNvPr id="9" name="Рисунок 8">
            <a:extLst>
              <a:ext uri="{FF2B5EF4-FFF2-40B4-BE49-F238E27FC236}">
                <a16:creationId xmlns:a16="http://schemas.microsoft.com/office/drawing/2014/main" id="{D11DE3B7-00D6-2BCF-8C15-64FF92B0B244}"/>
              </a:ext>
            </a:extLst>
          </p:cNvPr>
          <p:cNvPicPr>
            <a:picLocks noChangeAspect="1"/>
          </p:cNvPicPr>
          <p:nvPr/>
        </p:nvPicPr>
        <p:blipFill>
          <a:blip r:embed="rId2"/>
          <a:stretch>
            <a:fillRect/>
          </a:stretch>
        </p:blipFill>
        <p:spPr>
          <a:xfrm>
            <a:off x="10306050" y="283533"/>
            <a:ext cx="1552576" cy="1254238"/>
          </a:xfrm>
          <a:prstGeom prst="rect">
            <a:avLst/>
          </a:prstGeom>
        </p:spPr>
      </p:pic>
      <p:sp>
        <p:nvSpPr>
          <p:cNvPr id="4" name="Подзаголовок 2">
            <a:extLst>
              <a:ext uri="{FF2B5EF4-FFF2-40B4-BE49-F238E27FC236}">
                <a16:creationId xmlns:a16="http://schemas.microsoft.com/office/drawing/2014/main" id="{99EE5262-3DCB-CE06-3C72-6F006D1D78A5}"/>
              </a:ext>
            </a:extLst>
          </p:cNvPr>
          <p:cNvSpPr txBox="1">
            <a:spLocks/>
          </p:cNvSpPr>
          <p:nvPr/>
        </p:nvSpPr>
        <p:spPr>
          <a:xfrm>
            <a:off x="6800850" y="5742242"/>
            <a:ext cx="4676011" cy="8693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400" b="1" i="0" u="none" strike="noStrike" kern="120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Ивановский Александр Владимирович, </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200" b="0" i="0" u="none" strike="noStrike" kern="120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А</a:t>
            </a:r>
            <a:r>
              <a:rPr kumimoji="0" lang="ru-RU" sz="12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кадемии управления при Президенте Республики Беларусь,</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2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ru-RU" sz="1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доктор технических наук, профессор</a:t>
            </a:r>
            <a:endParaRPr kumimoji="0" lang="ru-RU" sz="12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5" name="Прямоугольник 4">
            <a:extLst>
              <a:ext uri="{FF2B5EF4-FFF2-40B4-BE49-F238E27FC236}">
                <a16:creationId xmlns:a16="http://schemas.microsoft.com/office/drawing/2014/main" id="{303C91ED-4FCD-FA1B-B97A-1DCB3A7D75D3}"/>
              </a:ext>
            </a:extLst>
          </p:cNvPr>
          <p:cNvSpPr/>
          <p:nvPr/>
        </p:nvSpPr>
        <p:spPr>
          <a:xfrm>
            <a:off x="1208911" y="2558721"/>
            <a:ext cx="10315575" cy="108128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ПРАВОВОЕ ПРОТИВОДЕЙСТВИЕ ДЕСТРУКТИВНЫМ ИНФОРМАЦИОННЫМ ВОЗДЕЙСТВИЯМ ДЛЯ ОБЕСПЕЧЕНИЯ НАЦИОНАЛЬНОЙ БЕЗОПАСНОСТИ</a:t>
            </a:r>
          </a:p>
        </p:txBody>
      </p:sp>
      <p:pic>
        <p:nvPicPr>
          <p:cNvPr id="6" name="Рисунок 5">
            <a:extLst>
              <a:ext uri="{FF2B5EF4-FFF2-40B4-BE49-F238E27FC236}">
                <a16:creationId xmlns:a16="http://schemas.microsoft.com/office/drawing/2014/main" id="{DF402D4A-6F8A-6DB3-8E73-CCCBE91DF1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22" y="104775"/>
            <a:ext cx="746762" cy="6660699"/>
          </a:xfrm>
          <a:prstGeom prst="rect">
            <a:avLst/>
          </a:prstGeom>
        </p:spPr>
      </p:pic>
      <p:pic>
        <p:nvPicPr>
          <p:cNvPr id="7" name="Picture 2" descr="http://www.pac.by/dimages/s000837_984718.gif">
            <a:extLst>
              <a:ext uri="{FF2B5EF4-FFF2-40B4-BE49-F238E27FC236}">
                <a16:creationId xmlns:a16="http://schemas.microsoft.com/office/drawing/2014/main" id="{1656C175-EBF1-5F4D-8340-10E0BF8B061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43269" y="5807939"/>
            <a:ext cx="573563" cy="737984"/>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ик 11">
            <a:extLst>
              <a:ext uri="{FF2B5EF4-FFF2-40B4-BE49-F238E27FC236}">
                <a16:creationId xmlns:a16="http://schemas.microsoft.com/office/drawing/2014/main" id="{79EE0854-E292-8E4B-DBDF-E928D8F45901}"/>
              </a:ext>
            </a:extLst>
          </p:cNvPr>
          <p:cNvSpPr/>
          <p:nvPr/>
        </p:nvSpPr>
        <p:spPr>
          <a:xfrm>
            <a:off x="1208911" y="3771900"/>
            <a:ext cx="10267950" cy="17145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Вопросы доклада</a:t>
            </a: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endPar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Беларусь</a:t>
            </a:r>
            <a:r>
              <a:rPr kumimoji="0" lang="en-US"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сценарии действия сил западной коалиции в регионе.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Деструктивные инновации в белорусской «цветной </a:t>
            </a:r>
            <a:r>
              <a:rPr kumimoji="0" lang="ru-RU"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революции»-2020</a:t>
            </a: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Онтологическая модель среды национальной безопасности.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ru-RU" sz="18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Методика правовой оценки деструктивных воздействий. </a:t>
            </a:r>
          </a:p>
        </p:txBody>
      </p:sp>
    </p:spTree>
    <p:extLst>
      <p:ext uri="{BB962C8B-B14F-4D97-AF65-F5344CB8AC3E}">
        <p14:creationId xmlns:p14="http://schemas.microsoft.com/office/powerpoint/2010/main" val="289712501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1006</TotalTime>
  <Words>3423</Words>
  <Application>Microsoft Office PowerPoint</Application>
  <PresentationFormat>Широкоэкранный</PresentationFormat>
  <Paragraphs>258</Paragraphs>
  <Slides>21</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3</vt:i4>
      </vt:variant>
      <vt:variant>
        <vt:lpstr>Заголовки слайдов</vt:lpstr>
      </vt:variant>
      <vt:variant>
        <vt:i4>21</vt:i4>
      </vt:variant>
    </vt:vector>
  </HeadingPairs>
  <TitlesOfParts>
    <vt:vector size="28" baseType="lpstr">
      <vt:lpstr>Arial</vt:lpstr>
      <vt:lpstr>Calibri</vt:lpstr>
      <vt:lpstr>Calibri Light</vt:lpstr>
      <vt:lpstr>Wingdings</vt:lpstr>
      <vt:lpstr>Тема Office</vt:lpstr>
      <vt:lpstr>3_Тема Office</vt:lpstr>
      <vt:lpstr>1_Тема Office</vt:lpstr>
      <vt:lpstr>Презентация PowerPoint</vt:lpstr>
      <vt:lpstr>ЛАНДШАФТ ГЛОБАЛЬНЫХ РИСКОВ: КАРТА ВЗАИМОСВЯЗЕЙ Источник: FIGURE D Global risks landscape: interconnections map The Global Risks Report 2024.  p.8</vt:lpstr>
      <vt:lpstr>БЕЛАРУСЬ: СЦЕНАРИИ ДЕЙСТВИЯ СИЛ Й ЗАПАДНОЙ КОАЛИЦИИ В РЕГИОНЕ   Источник: Peering into the Cristal Ball. Holistically Assessing the Future of Warfare // RAND Corporation [Электронный документ]  URL: ‒https://www.rand.org/pubs/research_briefs/RB10073.html. (дата обращения : 29.11.2023).</vt:lpstr>
      <vt:lpstr>Презентация PowerPoint</vt:lpstr>
      <vt:lpstr>ИННОВАЦИИ В ПОЛИТИЧЕСКИХ ТЕХНОЛОГИЯХ БЕЛОРУССКОГО МЯТЕЖА</vt:lpstr>
      <vt:lpstr>ВЕЩАНИЕ НА ЕВРААЗИЮ</vt:lpstr>
      <vt:lpstr>ОРГАНИЗАЦИЯ ПРОТЕСТОВ НА ГОСПРЕДПРИЯИТИЯХ</vt:lpstr>
      <vt:lpstr>РАССЕЯННЫЙ ПРОТЕСТ Карта протестов на основе Google Maps</vt:lpstr>
      <vt:lpstr>ИКТ МАНИПУЛИРОВАНИЯ И АГРЕССИИ  Согласно перечня :The Emerging Risk of Virtual Societal Warfare Social Manipulation in a Changing In8formation Environment. Michael J. Mazarr, Ryan Michael Bauer, Abigail Casey, Sarah Anita Heintz, Luke J. Matthews. − [электронный документ] ‒ 225 p.  – URL : − https://www.rand.org/pubs/research_reports/RR2714.html (Дата обращения : −10.10.2019).</vt:lpstr>
      <vt:lpstr>СНИЖЕНИЕ УРОВНЯ ИНДИКАТОРОВ ВОЗМОЖНОГО ПЕРЕХВАТА ВЛАСТИ  Управление риском. Риск. Устойчивое развитие. Синергетика. – М. : Наука, 2000. – 431 с. [</vt:lpstr>
      <vt:lpstr>БЕЛАРУСЬ: ФАКТОРЫ ПРЕДОТВРАЩЕНИЯ «ЦВЕТНОЙ РЕВОЛЮЦИИ» Источник: Международный проект «Привкус цветных революций». URL: ‒http://www.sp.sb.by (friday, march 17). </vt:lpstr>
      <vt:lpstr>ОНТОЛОГИЧЕСКАЯ МОДЕЛЬ СРЕДЫ НАЦИОНАЛЬНОЙ БЕЗОПАСНОСТИ</vt:lpstr>
      <vt:lpstr>ПРИМЕРЫ ВЫЯВЛЕНИЯ СМЫСЛОВ ДЕСТРУКТВИНЫХ ВОЗДЕЙСТВИЙ</vt:lpstr>
      <vt:lpstr>ОНТОЛОГИЧЕСКАЯ МОДЕЛЬ СРЕДЫ НАЦИОНАЛЬНОЙ БЕЗОПАСНОСТИ</vt:lpstr>
      <vt:lpstr>ПРИМЕРЫ ЛИНГВО-ПРАВОВЫХ СТЕРЕОТИПОВ  КНБ</vt:lpstr>
      <vt:lpstr>ПОСЛЕДОВАТЕЛЬНОСТЬ ФОРМИРОВАНИЯ ВРЕДА  НАЦИОНАЛЬНОЙ БЕЗОПАСНОСТИ РЕСПУБЛИКИ БЕЛАРУСЬ </vt:lpstr>
      <vt:lpstr>ПРОЦЕДУРА ПРАВОВОЙ ОЦЕНКИ ДЕСТРУКТИВНОГО ИНФОРМАЦИОННОГО МАТЕРИАЛА</vt:lpstr>
      <vt:lpstr>Презентация PowerPoint</vt:lpstr>
      <vt:lpstr>ОБЩИЕ ВЫВОДЫ ПО ОЦЕНКЕ ИНФОРМАЦИОННЫХ МАТЕРИАЛОВ В тексте информационного материала  имеются признаки Статья 361 УК Республики Беларусь: 1. Публичные призывы к захвату государственной власти, или насильственному изменению конституционного строя Республики Беларусь, или измене государству, или совершению акта терроризма или диверсии, или осуществлению действий, направленных на нарушение территориальной целостности Республики Беларусь, или совершению иных действий, направленных на причинение вреда национальной безопасности Республики Беларусь, либо распространение материалов, содержащих такие призывы. 2. Призывы, обращенные к иностранному государству, иностранной или международной организации, совершить действия, направленные на причинение вреда национальной безопасности Республики Беларусь, либо распространение материалов, содержащих такие призывы, при отсутствии признаков более тяжкого преступления. 3. Действия, предусмотренные частями 1 или 2 настоящей статьи, совершенные с использованием средств массовой информации и глобальной компьютерной сети Интернет либо должностным лицом с использованием своих служебных полномочий.  4. Присутствуют признаки иных действий, направленных на причинение вреда национальной безопасности Республики Беларусь, перечень которых нормативно закреплен в национальном белорусском законодательстве нормативно. Среди них. Внутренние источники угроз национальной безопасности п.29 Абзац 1 нарушение конституционных прав и свобод человека, принципа верховенства закона; Абзац 2 использование в политической, экономической, общественной и иной деятельности методов, заведомо направленных на дестабилизацию обстановки в Республике Беларусь; Абзац 4 искусственное нагнетание напряженности и противостояния в обществе, между обществом и государством. П.32  Абзац 10  изменение шкалы жизненных ценностей молодого поколения в сторону ослабления патриотизма и традиционных нравственных ценностей; п.34 В информационной сфере  1 распространение недостоверной или умышленно искаженной информации, способной причинить ущерб национальным интересам Республики Беларусь; П. 35 в военной сфере Абзац 1 ослабление в обществе чувства патриотизма, готовности граждан к вооруженной защите независимости, территориальной целостности, суверенитета и конституционного строя Республики Беларусь;   </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"Правовое противодействие деструктивным информационным воздействиям для обеспечения национальной безопасности"</dc:title>
  <dc:creator>Пользователь</dc:creator>
  <cp:lastModifiedBy>Татьяна Долгая</cp:lastModifiedBy>
  <cp:revision>67</cp:revision>
  <dcterms:created xsi:type="dcterms:W3CDTF">2024-04-17T17:09:51Z</dcterms:created>
  <dcterms:modified xsi:type="dcterms:W3CDTF">2024-06-14T11:51:06Z</dcterms:modified>
</cp:coreProperties>
</file>